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57" r:id="rId3"/>
    <p:sldId id="265" r:id="rId4"/>
    <p:sldId id="266" r:id="rId5"/>
    <p:sldId id="267" r:id="rId6"/>
    <p:sldId id="269" r:id="rId7"/>
    <p:sldId id="268" r:id="rId8"/>
    <p:sldId id="279" r:id="rId9"/>
    <p:sldId id="280" r:id="rId10"/>
    <p:sldId id="281" r:id="rId11"/>
    <p:sldId id="264" r:id="rId12"/>
    <p:sldId id="258" r:id="rId13"/>
    <p:sldId id="259" r:id="rId14"/>
    <p:sldId id="260" r:id="rId15"/>
    <p:sldId id="261" r:id="rId16"/>
    <p:sldId id="277" r:id="rId17"/>
    <p:sldId id="271" r:id="rId18"/>
    <p:sldId id="274" r:id="rId19"/>
    <p:sldId id="272" r:id="rId20"/>
    <p:sldId id="273" r:id="rId21"/>
    <p:sldId id="276" r:id="rId22"/>
    <p:sldId id="275" r:id="rId23"/>
    <p:sldId id="270" r:id="rId24"/>
    <p:sldId id="278" r:id="rId25"/>
    <p:sldId id="262" r:id="rId26"/>
    <p:sldId id="263" r:id="rId2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5262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42531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514722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3938821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39911796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32332068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3086293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3463258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767588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42750457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36205957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37828343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42793808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402493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470742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76323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2127704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57636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232031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001554"/>
            <a:ext cx="7477601" cy="3832860"/>
          </a:xfrm>
          <a:prstGeom prst="rect">
            <a:avLst/>
          </a:prstGeom>
          <a:noFill/>
          <a:ln/>
        </p:spPr>
        <p:txBody>
          <a:bodyPr wrap="square" rtlCol="0" anchor="t"/>
          <a:lstStyle/>
          <a:p>
            <a:pPr marL="0" indent="0">
              <a:lnSpc>
                <a:spcPts val="7545"/>
              </a:lnSpc>
              <a:buNone/>
            </a:pPr>
            <a:r>
              <a:rPr lang="en-US" sz="6036" dirty="0">
                <a:solidFill>
                  <a:srgbClr val="FFFFFF"/>
                </a:solidFill>
                <a:latin typeface="Unbounded" pitchFamily="34" charset="0"/>
                <a:ea typeface="Unbounded" pitchFamily="34" charset="-122"/>
                <a:cs typeface="Unbounded" pitchFamily="34" charset="-120"/>
              </a:rPr>
              <a:t>Introduction to Inventory Management System</a:t>
            </a:r>
            <a:endParaRPr lang="en-US" sz="6036" dirty="0"/>
          </a:p>
        </p:txBody>
      </p:sp>
      <p:sp>
        <p:nvSpPr>
          <p:cNvPr id="6" name="Text 2"/>
          <p:cNvSpPr/>
          <p:nvPr/>
        </p:nvSpPr>
        <p:spPr>
          <a:xfrm>
            <a:off x="833199" y="5167670"/>
            <a:ext cx="7477601" cy="1421606"/>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This presentation will provide an overview of the key components of our comprehensive Inventory Management System, covering the main database tables that enable efficient tracking, monitoring, and analysis of our inventory and sales operations.</a:t>
            </a:r>
            <a:endParaRPr lang="en-US" sz="1750" dirty="0"/>
          </a:p>
        </p:txBody>
      </p:sp>
      <p:sp>
        <p:nvSpPr>
          <p:cNvPr id="7" name="Shape 3"/>
          <p:cNvSpPr/>
          <p:nvPr/>
        </p:nvSpPr>
        <p:spPr>
          <a:xfrm>
            <a:off x="833199" y="6855857"/>
            <a:ext cx="355402" cy="355402"/>
          </a:xfrm>
          <a:prstGeom prst="roundRect">
            <a:avLst>
              <a:gd name="adj" fmla="val 25726039"/>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840819" y="6863477"/>
            <a:ext cx="340162" cy="340162"/>
          </a:xfrm>
          <a:prstGeom prst="rect">
            <a:avLst/>
          </a:prstGeom>
        </p:spPr>
      </p:pic>
      <p:sp>
        <p:nvSpPr>
          <p:cNvPr id="9" name="Text 4"/>
          <p:cNvSpPr/>
          <p:nvPr/>
        </p:nvSpPr>
        <p:spPr>
          <a:xfrm>
            <a:off x="1299686" y="6839188"/>
            <a:ext cx="2932628" cy="388858"/>
          </a:xfrm>
          <a:prstGeom prst="rect">
            <a:avLst/>
          </a:prstGeom>
          <a:noFill/>
          <a:ln/>
        </p:spPr>
        <p:txBody>
          <a:bodyPr wrap="none" rtlCol="0" anchor="t"/>
          <a:lstStyle/>
          <a:p>
            <a:pPr marL="0" indent="0" algn="l">
              <a:lnSpc>
                <a:spcPts val="3062"/>
              </a:lnSpc>
              <a:buNone/>
            </a:pPr>
            <a:r>
              <a:rPr lang="en-US" sz="2187" b="1" dirty="0">
                <a:solidFill>
                  <a:srgbClr val="CAD6DE"/>
                </a:solidFill>
                <a:latin typeface="Cabin" pitchFamily="34" charset="0"/>
                <a:ea typeface="Cabin" pitchFamily="34" charset="-122"/>
                <a:cs typeface="Cabin" pitchFamily="34" charset="-120"/>
              </a:rPr>
              <a:t>by Mashhood Farqaleet .</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758"/>
            <a:ext cx="14630400" cy="8229600"/>
          </a:xfrm>
          <a:prstGeom prst="rect">
            <a:avLst/>
          </a:prstGeom>
          <a:solidFill>
            <a:srgbClr val="112836"/>
          </a:solidFill>
          <a:ln/>
        </p:spPr>
        <p:txBody>
          <a:bodyPr/>
          <a:lstStyle/>
          <a:p>
            <a:r>
              <a:rPr lang="en-US" sz="6600" dirty="0">
                <a:solidFill>
                  <a:schemeClr val="bg1"/>
                </a:solidFill>
              </a:rPr>
              <a:t>                          </a:t>
            </a:r>
            <a:r>
              <a:rPr lang="en-US" sz="3600" dirty="0">
                <a:solidFill>
                  <a:schemeClr val="bg1"/>
                </a:solidFill>
              </a:rPr>
              <a:t>TRIGGERS</a:t>
            </a:r>
          </a:p>
          <a:p>
            <a:endParaRPr lang="en-US" sz="3600" dirty="0">
              <a:solidFill>
                <a:schemeClr val="bg1"/>
              </a:solidFill>
            </a:endParaRPr>
          </a:p>
          <a:p>
            <a:pPr lvl="0" eaLnBrk="0" fontAlgn="base" hangingPunct="0">
              <a:spcBef>
                <a:spcPct val="0"/>
              </a:spcBef>
              <a:spcAft>
                <a:spcPct val="0"/>
              </a:spcAft>
              <a:buFontTx/>
              <a:buChar char="•"/>
            </a:pPr>
            <a:r>
              <a:rPr lang="en-US" altLang="en-US" sz="2400" b="1" dirty="0" err="1">
                <a:solidFill>
                  <a:schemeClr val="bg1"/>
                </a:solidFill>
                <a:latin typeface="Arial" panose="020B0604020202020204" pitchFamily="34" charset="0"/>
              </a:rPr>
              <a:t>update_orders</a:t>
            </a:r>
            <a:r>
              <a:rPr lang="en-US" altLang="en-US" sz="2400" b="1" dirty="0">
                <a:solidFill>
                  <a:schemeClr val="bg1"/>
                </a:solidFill>
                <a:latin typeface="Arial" panose="020B0604020202020204" pitchFamily="34" charset="0"/>
              </a:rPr>
              <a:t>:</a:t>
            </a:r>
            <a:endParaRPr lang="en-US" altLang="en-US" sz="2400" dirty="0">
              <a:solidFill>
                <a:schemeClr val="bg1"/>
              </a:solidFill>
              <a:latin typeface="Arial" panose="020B0604020202020204" pitchFamily="34" charset="0"/>
            </a:endParaRPr>
          </a:p>
          <a:p>
            <a:pPr lvl="0" eaLnBrk="0" fontAlgn="base" hangingPunct="0">
              <a:spcBef>
                <a:spcPct val="0"/>
              </a:spcBef>
              <a:spcAft>
                <a:spcPct val="0"/>
              </a:spcAft>
              <a:buFontTx/>
              <a:buChar char="•"/>
            </a:pPr>
            <a:r>
              <a:rPr lang="en-US" altLang="en-US" sz="2400" b="1" dirty="0">
                <a:solidFill>
                  <a:schemeClr val="bg1"/>
                </a:solidFill>
                <a:latin typeface="Arial" panose="020B0604020202020204" pitchFamily="34" charset="0"/>
              </a:rPr>
              <a:t>Functionality:</a:t>
            </a:r>
            <a:r>
              <a:rPr lang="en-US" altLang="en-US" sz="2400" dirty="0">
                <a:solidFill>
                  <a:schemeClr val="bg1"/>
                </a:solidFill>
                <a:latin typeface="Arial" panose="020B0604020202020204" pitchFamily="34" charset="0"/>
              </a:rPr>
              <a:t> Updates the </a:t>
            </a:r>
            <a:r>
              <a:rPr lang="en-US" altLang="en-US" sz="2400" dirty="0" err="1">
                <a:solidFill>
                  <a:schemeClr val="bg1"/>
                </a:solidFill>
                <a:latin typeface="Arial Unicode MS"/>
              </a:rPr>
              <a:t>time_added</a:t>
            </a:r>
            <a:r>
              <a:rPr lang="en-US" altLang="en-US" sz="2400" dirty="0">
                <a:solidFill>
                  <a:schemeClr val="bg1"/>
                </a:solidFill>
              </a:rPr>
              <a:t> column with the current timestamp before inserting a new record into the </a:t>
            </a:r>
            <a:r>
              <a:rPr lang="en-US" altLang="en-US" sz="2400" dirty="0">
                <a:solidFill>
                  <a:schemeClr val="bg1"/>
                </a:solidFill>
                <a:latin typeface="Arial Unicode MS"/>
              </a:rPr>
              <a:t>orders</a:t>
            </a:r>
            <a:r>
              <a:rPr lang="en-US" altLang="en-US" sz="2400" dirty="0">
                <a:solidFill>
                  <a:schemeClr val="bg1"/>
                </a:solidFill>
              </a:rPr>
              <a:t> table.</a:t>
            </a:r>
            <a:endParaRPr lang="en-US" altLang="en-US" sz="2400" dirty="0">
              <a:solidFill>
                <a:schemeClr val="bg1"/>
              </a:solidFill>
              <a:latin typeface="Arial" panose="020B0604020202020204" pitchFamily="34" charset="0"/>
            </a:endParaRPr>
          </a:p>
          <a:p>
            <a:pPr lvl="0" eaLnBrk="0" fontAlgn="base" hangingPunct="0">
              <a:spcBef>
                <a:spcPct val="0"/>
              </a:spcBef>
              <a:spcAft>
                <a:spcPct val="0"/>
              </a:spcAft>
              <a:buFontTx/>
              <a:buChar char="•"/>
            </a:pPr>
            <a:endParaRPr lang="en-US" altLang="en-US" sz="2400" b="1" dirty="0">
              <a:solidFill>
                <a:schemeClr val="bg1"/>
              </a:solidFill>
              <a:latin typeface="Arial" panose="020B0604020202020204" pitchFamily="34" charset="0"/>
            </a:endParaRPr>
          </a:p>
          <a:p>
            <a:pPr lvl="0" eaLnBrk="0" fontAlgn="base" hangingPunct="0">
              <a:spcBef>
                <a:spcPct val="0"/>
              </a:spcBef>
              <a:spcAft>
                <a:spcPct val="0"/>
              </a:spcAft>
              <a:buFontTx/>
              <a:buChar char="•"/>
            </a:pPr>
            <a:r>
              <a:rPr lang="en-US" altLang="en-US" sz="2400" b="1" dirty="0" err="1">
                <a:solidFill>
                  <a:schemeClr val="bg1"/>
                </a:solidFill>
                <a:latin typeface="Arial" panose="020B0604020202020204" pitchFamily="34" charset="0"/>
              </a:rPr>
              <a:t>after_user_insert</a:t>
            </a:r>
            <a:r>
              <a:rPr lang="en-US" altLang="en-US" sz="2400" b="1" dirty="0">
                <a:solidFill>
                  <a:schemeClr val="bg1"/>
                </a:solidFill>
                <a:latin typeface="Arial" panose="020B0604020202020204" pitchFamily="34" charset="0"/>
              </a:rPr>
              <a:t>:</a:t>
            </a:r>
            <a:endParaRPr lang="en-US" altLang="en-US" sz="2400" dirty="0">
              <a:solidFill>
                <a:schemeClr val="bg1"/>
              </a:solidFill>
              <a:latin typeface="Arial" panose="020B0604020202020204" pitchFamily="34" charset="0"/>
            </a:endParaRPr>
          </a:p>
          <a:p>
            <a:pPr lvl="0" eaLnBrk="0" fontAlgn="base" hangingPunct="0">
              <a:spcBef>
                <a:spcPct val="0"/>
              </a:spcBef>
              <a:spcAft>
                <a:spcPct val="0"/>
              </a:spcAft>
              <a:buFontTx/>
              <a:buChar char="•"/>
            </a:pPr>
            <a:endParaRPr lang="en-US" altLang="en-US" sz="2400" b="1" dirty="0">
              <a:solidFill>
                <a:schemeClr val="bg1"/>
              </a:solidFill>
              <a:latin typeface="Arial" panose="020B0604020202020204" pitchFamily="34" charset="0"/>
            </a:endParaRPr>
          </a:p>
          <a:p>
            <a:pPr lvl="0" eaLnBrk="0" fontAlgn="base" hangingPunct="0">
              <a:spcBef>
                <a:spcPct val="0"/>
              </a:spcBef>
              <a:spcAft>
                <a:spcPct val="0"/>
              </a:spcAft>
              <a:buFontTx/>
              <a:buChar char="•"/>
            </a:pPr>
            <a:r>
              <a:rPr lang="en-US" altLang="en-US" sz="2400" b="1" dirty="0">
                <a:solidFill>
                  <a:schemeClr val="bg1"/>
                </a:solidFill>
                <a:latin typeface="Arial" panose="020B0604020202020204" pitchFamily="34" charset="0"/>
              </a:rPr>
              <a:t>Functionality:</a:t>
            </a:r>
            <a:r>
              <a:rPr lang="en-US" altLang="en-US" sz="2400" dirty="0">
                <a:solidFill>
                  <a:schemeClr val="bg1"/>
                </a:solidFill>
                <a:latin typeface="Arial" panose="020B0604020202020204" pitchFamily="34" charset="0"/>
              </a:rPr>
              <a:t> Generates a welcome message for a newly inserted user and logs it into the </a:t>
            </a:r>
            <a:r>
              <a:rPr lang="en-US" altLang="en-US" sz="2400" dirty="0" err="1">
                <a:solidFill>
                  <a:schemeClr val="bg1"/>
                </a:solidFill>
                <a:latin typeface="Arial Unicode MS"/>
              </a:rPr>
              <a:t>user_logs</a:t>
            </a:r>
            <a:r>
              <a:rPr lang="en-US" altLang="en-US" sz="2400" dirty="0">
                <a:solidFill>
                  <a:schemeClr val="bg1"/>
                </a:solidFill>
              </a:rPr>
              <a:t> table after each user insertion.</a:t>
            </a:r>
            <a:endParaRPr lang="en-US" altLang="en-US" sz="2400" dirty="0">
              <a:solidFill>
                <a:schemeClr val="bg1"/>
              </a:solidFill>
              <a:latin typeface="Arial" panose="020B0604020202020204" pitchFamily="34" charset="0"/>
            </a:endParaRPr>
          </a:p>
          <a:p>
            <a:pPr lvl="0" eaLnBrk="0" fontAlgn="base" hangingPunct="0">
              <a:spcBef>
                <a:spcPct val="0"/>
              </a:spcBef>
              <a:spcAft>
                <a:spcPct val="0"/>
              </a:spcAft>
            </a:pPr>
            <a:endParaRPr lang="en-US" altLang="en-US" sz="2400" b="1" dirty="0">
              <a:solidFill>
                <a:schemeClr val="bg1"/>
              </a:solidFill>
              <a:latin typeface="Arial" panose="020B0604020202020204" pitchFamily="34" charset="0"/>
            </a:endParaRPr>
          </a:p>
          <a:p>
            <a:pPr lvl="0" eaLnBrk="0" fontAlgn="base" hangingPunct="0">
              <a:spcBef>
                <a:spcPct val="0"/>
              </a:spcBef>
              <a:spcAft>
                <a:spcPct val="0"/>
              </a:spcAft>
            </a:pPr>
            <a:r>
              <a:rPr lang="en-US" altLang="en-US" sz="2400" b="1" dirty="0" err="1">
                <a:solidFill>
                  <a:schemeClr val="bg1"/>
                </a:solidFill>
                <a:latin typeface="Arial" panose="020B0604020202020204" pitchFamily="34" charset="0"/>
              </a:rPr>
              <a:t>calculate_order_total</a:t>
            </a:r>
            <a:r>
              <a:rPr lang="en-US" altLang="en-US" sz="2400" b="1" dirty="0">
                <a:solidFill>
                  <a:schemeClr val="bg1"/>
                </a:solidFill>
                <a:latin typeface="Arial" panose="020B0604020202020204" pitchFamily="34" charset="0"/>
              </a:rPr>
              <a:t>:</a:t>
            </a:r>
            <a:endParaRPr lang="en-US" altLang="en-US" sz="2400" dirty="0">
              <a:solidFill>
                <a:schemeClr val="bg1"/>
              </a:solidFill>
              <a:latin typeface="Arial" panose="020B0604020202020204" pitchFamily="34" charset="0"/>
            </a:endParaRPr>
          </a:p>
          <a:p>
            <a:pPr lvl="0" eaLnBrk="0" fontAlgn="base" hangingPunct="0">
              <a:spcBef>
                <a:spcPct val="0"/>
              </a:spcBef>
              <a:spcAft>
                <a:spcPct val="0"/>
              </a:spcAft>
              <a:buFontTx/>
              <a:buChar char="•"/>
            </a:pPr>
            <a:r>
              <a:rPr lang="en-US" altLang="en-US" sz="2400" b="1" dirty="0">
                <a:solidFill>
                  <a:schemeClr val="bg1"/>
                </a:solidFill>
                <a:latin typeface="Arial" panose="020B0604020202020204" pitchFamily="34" charset="0"/>
              </a:rPr>
              <a:t>Functionality:</a:t>
            </a:r>
            <a:r>
              <a:rPr lang="en-US" altLang="en-US" sz="2400" dirty="0">
                <a:solidFill>
                  <a:schemeClr val="bg1"/>
                </a:solidFill>
                <a:latin typeface="Arial" panose="020B0604020202020204" pitchFamily="34" charset="0"/>
              </a:rPr>
              <a:t> Automatically calculates the total amount of an order by summing up the prices of individual items whenever a new order is inserted.</a:t>
            </a:r>
          </a:p>
          <a:p>
            <a:pPr lvl="0" eaLnBrk="0" fontAlgn="base" hangingPunct="0">
              <a:spcBef>
                <a:spcPct val="0"/>
              </a:spcBef>
              <a:spcAft>
                <a:spcPct val="0"/>
              </a:spcAft>
              <a:buFontTx/>
              <a:buChar char="•"/>
            </a:pPr>
            <a:endParaRPr lang="en-US" altLang="en-US" sz="2400" b="1" dirty="0">
              <a:solidFill>
                <a:schemeClr val="bg1"/>
              </a:solidFill>
              <a:latin typeface="Arial" panose="020B0604020202020204" pitchFamily="34" charset="0"/>
            </a:endParaRPr>
          </a:p>
          <a:p>
            <a:pPr lvl="0" eaLnBrk="0" fontAlgn="base" hangingPunct="0">
              <a:spcBef>
                <a:spcPct val="0"/>
              </a:spcBef>
              <a:spcAft>
                <a:spcPct val="0"/>
              </a:spcAft>
              <a:buFontTx/>
              <a:buChar char="•"/>
            </a:pPr>
            <a:r>
              <a:rPr lang="en-US" altLang="en-US" sz="2400" b="1" dirty="0" err="1">
                <a:solidFill>
                  <a:schemeClr val="bg1"/>
                </a:solidFill>
                <a:latin typeface="Arial" panose="020B0604020202020204" pitchFamily="34" charset="0"/>
              </a:rPr>
              <a:t>track_order_status_changes</a:t>
            </a:r>
            <a:r>
              <a:rPr lang="en-US" altLang="en-US" sz="2400" b="1" dirty="0">
                <a:solidFill>
                  <a:schemeClr val="bg1"/>
                </a:solidFill>
                <a:latin typeface="Arial" panose="020B0604020202020204" pitchFamily="34" charset="0"/>
              </a:rPr>
              <a:t>:</a:t>
            </a:r>
            <a:endParaRPr lang="en-US" altLang="en-US" sz="2400" dirty="0">
              <a:solidFill>
                <a:schemeClr val="bg1"/>
              </a:solidFill>
              <a:latin typeface="Arial" panose="020B0604020202020204" pitchFamily="34" charset="0"/>
            </a:endParaRPr>
          </a:p>
          <a:p>
            <a:pPr lvl="0" eaLnBrk="0" fontAlgn="base" hangingPunct="0">
              <a:spcBef>
                <a:spcPct val="0"/>
              </a:spcBef>
              <a:spcAft>
                <a:spcPct val="0"/>
              </a:spcAft>
              <a:buFontTx/>
              <a:buChar char="•"/>
            </a:pPr>
            <a:r>
              <a:rPr lang="en-US" altLang="en-US" sz="2400" b="1" dirty="0">
                <a:solidFill>
                  <a:schemeClr val="bg1"/>
                </a:solidFill>
                <a:latin typeface="Arial" panose="020B0604020202020204" pitchFamily="34" charset="0"/>
              </a:rPr>
              <a:t>Functionality:</a:t>
            </a:r>
            <a:r>
              <a:rPr lang="en-US" altLang="en-US" sz="2400" dirty="0">
                <a:solidFill>
                  <a:schemeClr val="bg1"/>
                </a:solidFill>
                <a:latin typeface="Arial" panose="020B0604020202020204" pitchFamily="34" charset="0"/>
              </a:rPr>
              <a:t> Logs changes in the status of orders, providing a history of order status updates for auditing and tracking purposes</a:t>
            </a:r>
          </a:p>
          <a:p>
            <a:endParaRPr lang="en-US" sz="3600" dirty="0">
              <a:solidFill>
                <a:schemeClr val="bg1"/>
              </a:solidFill>
            </a:endParaRPr>
          </a:p>
        </p:txBody>
      </p:sp>
    </p:spTree>
    <p:extLst>
      <p:ext uri="{BB962C8B-B14F-4D97-AF65-F5344CB8AC3E}">
        <p14:creationId xmlns:p14="http://schemas.microsoft.com/office/powerpoint/2010/main" val="3317590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
        <p:nvSpPr>
          <p:cNvPr id="4" name="Text 1"/>
          <p:cNvSpPr/>
          <p:nvPr/>
        </p:nvSpPr>
        <p:spPr>
          <a:xfrm>
            <a:off x="2348389" y="1514118"/>
            <a:ext cx="7482245" cy="694373"/>
          </a:xfrm>
          <a:prstGeom prst="rect">
            <a:avLst/>
          </a:prstGeom>
          <a:noFill/>
          <a:ln/>
        </p:spPr>
        <p:txBody>
          <a:bodyPr wrap="none" rtlCol="0" anchor="t"/>
          <a:lstStyle/>
          <a:p>
            <a:pPr marL="0" indent="0">
              <a:lnSpc>
                <a:spcPts val="5468"/>
              </a:lnSpc>
              <a:buNone/>
            </a:pPr>
            <a:r>
              <a:rPr lang="en-US" sz="4374" dirty="0" err="1">
                <a:solidFill>
                  <a:srgbClr val="FFFFFF"/>
                </a:solidFill>
                <a:latin typeface="Unbounded" pitchFamily="34" charset="0"/>
                <a:ea typeface="Unbounded" pitchFamily="34" charset="-122"/>
                <a:cs typeface="Unbounded" pitchFamily="34" charset="-120"/>
              </a:rPr>
              <a:t>Dropshipped</a:t>
            </a:r>
            <a:r>
              <a:rPr lang="en-US" sz="4374" dirty="0">
                <a:solidFill>
                  <a:srgbClr val="FFFFFF"/>
                </a:solidFill>
                <a:latin typeface="Unbounded" pitchFamily="34" charset="0"/>
                <a:ea typeface="Unbounded" pitchFamily="34" charset="-122"/>
                <a:cs typeface="Unbounded" pitchFamily="34" charset="-120"/>
              </a:rPr>
              <a:t> Products</a:t>
            </a:r>
            <a:endParaRPr lang="en-US" sz="4374" dirty="0"/>
          </a:p>
        </p:txBody>
      </p:sp>
      <p:sp>
        <p:nvSpPr>
          <p:cNvPr id="5" name="Text 2"/>
          <p:cNvSpPr/>
          <p:nvPr/>
        </p:nvSpPr>
        <p:spPr>
          <a:xfrm>
            <a:off x="2348389" y="2763917"/>
            <a:ext cx="2949416" cy="1041559"/>
          </a:xfrm>
          <a:prstGeom prst="rect">
            <a:avLst/>
          </a:prstGeom>
          <a:noFill/>
          <a:ln/>
        </p:spPr>
        <p:txBody>
          <a:bodyPr wrap="squar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Tracking Dropshipped Items</a:t>
            </a:r>
            <a:endParaRPr lang="en-US" sz="2187" dirty="0"/>
          </a:p>
        </p:txBody>
      </p:sp>
      <p:sp>
        <p:nvSpPr>
          <p:cNvPr id="6" name="Text 3"/>
          <p:cNvSpPr/>
          <p:nvPr/>
        </p:nvSpPr>
        <p:spPr>
          <a:xfrm>
            <a:off x="2348389" y="4027646"/>
            <a:ext cx="2949416" cy="2487811"/>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The Dropshipped_Products table allows us to closely monitor all items that are dropshipped directly to customers, including order details, shipping status, and customer information.</a:t>
            </a:r>
            <a:endParaRPr lang="en-US" sz="1750" dirty="0"/>
          </a:p>
        </p:txBody>
      </p:sp>
      <p:sp>
        <p:nvSpPr>
          <p:cNvPr id="7" name="Text 4"/>
          <p:cNvSpPr/>
          <p:nvPr/>
        </p:nvSpPr>
        <p:spPr>
          <a:xfrm>
            <a:off x="5847398" y="2763917"/>
            <a:ext cx="2949416" cy="694373"/>
          </a:xfrm>
          <a:prstGeom prst="rect">
            <a:avLst/>
          </a:prstGeom>
          <a:noFill/>
          <a:ln/>
        </p:spPr>
        <p:txBody>
          <a:bodyPr wrap="squar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Supplier Integration</a:t>
            </a:r>
            <a:endParaRPr lang="en-US" sz="2187" dirty="0"/>
          </a:p>
        </p:txBody>
      </p:sp>
      <p:sp>
        <p:nvSpPr>
          <p:cNvPr id="8" name="Text 5"/>
          <p:cNvSpPr/>
          <p:nvPr/>
        </p:nvSpPr>
        <p:spPr>
          <a:xfrm>
            <a:off x="5847398" y="3680460"/>
            <a:ext cx="2949416" cy="2132409"/>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This table seamlessly integrates with our supplier systems, automatically updating inventory levels and fulfillment details to ensure a smooth dropshipping experience.</a:t>
            </a:r>
            <a:endParaRPr lang="en-US" sz="1750" dirty="0"/>
          </a:p>
        </p:txBody>
      </p:sp>
      <p:sp>
        <p:nvSpPr>
          <p:cNvPr id="9" name="Text 6"/>
          <p:cNvSpPr/>
          <p:nvPr/>
        </p:nvSpPr>
        <p:spPr>
          <a:xfrm>
            <a:off x="9346406" y="2763917"/>
            <a:ext cx="2949416" cy="694373"/>
          </a:xfrm>
          <a:prstGeom prst="rect">
            <a:avLst/>
          </a:prstGeom>
          <a:noFill/>
          <a:ln/>
        </p:spPr>
        <p:txBody>
          <a:bodyPr wrap="squar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Analytics and Reporting</a:t>
            </a:r>
            <a:endParaRPr lang="en-US" sz="2187" dirty="0"/>
          </a:p>
        </p:txBody>
      </p:sp>
      <p:sp>
        <p:nvSpPr>
          <p:cNvPr id="10" name="Text 7"/>
          <p:cNvSpPr/>
          <p:nvPr/>
        </p:nvSpPr>
        <p:spPr>
          <a:xfrm>
            <a:off x="9346406" y="3680460"/>
            <a:ext cx="2949416" cy="2132409"/>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With this table, we can analyze trends in dropshipped sales, identify popular products, and optimize our dropshipping strategy for maximum profitability.</a:t>
            </a:r>
            <a:endParaRPr lang="en-US" sz="1750" dirty="0"/>
          </a:p>
        </p:txBody>
      </p:sp>
    </p:spTree>
    <p:extLst>
      <p:ext uri="{BB962C8B-B14F-4D97-AF65-F5344CB8AC3E}">
        <p14:creationId xmlns:p14="http://schemas.microsoft.com/office/powerpoint/2010/main" val="912074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
        <p:nvSpPr>
          <p:cNvPr id="4" name="Text 1"/>
          <p:cNvSpPr/>
          <p:nvPr/>
        </p:nvSpPr>
        <p:spPr>
          <a:xfrm>
            <a:off x="2348389" y="821174"/>
            <a:ext cx="7023378" cy="694373"/>
          </a:xfrm>
          <a:prstGeom prst="rect">
            <a:avLst/>
          </a:prstGeom>
          <a:noFill/>
          <a:ln/>
        </p:spPr>
        <p:txBody>
          <a:bodyPr wrap="none" rtlCol="0" anchor="t"/>
          <a:lstStyle/>
          <a:p>
            <a:pPr marL="0" indent="0">
              <a:lnSpc>
                <a:spcPts val="5468"/>
              </a:lnSpc>
              <a:buNone/>
            </a:pPr>
            <a:r>
              <a:rPr lang="en-US" sz="4374" dirty="0">
                <a:solidFill>
                  <a:srgbClr val="FFFFFF"/>
                </a:solidFill>
                <a:latin typeface="Unbounded" pitchFamily="34" charset="0"/>
                <a:ea typeface="Unbounded" pitchFamily="34" charset="-122"/>
                <a:cs typeface="Unbounded" pitchFamily="34" charset="-120"/>
              </a:rPr>
              <a:t>Warehouse Products</a:t>
            </a:r>
            <a:endParaRPr lang="en-US" sz="4374" dirty="0"/>
          </a:p>
        </p:txBody>
      </p:sp>
      <p:sp>
        <p:nvSpPr>
          <p:cNvPr id="5" name="Shape 2"/>
          <p:cNvSpPr/>
          <p:nvPr/>
        </p:nvSpPr>
        <p:spPr>
          <a:xfrm>
            <a:off x="2348389" y="4861798"/>
            <a:ext cx="9933503" cy="27742"/>
          </a:xfrm>
          <a:prstGeom prst="rect">
            <a:avLst/>
          </a:prstGeom>
          <a:solidFill>
            <a:srgbClr val="0A988B"/>
          </a:solidFill>
          <a:ln/>
        </p:spPr>
      </p:sp>
      <p:sp>
        <p:nvSpPr>
          <p:cNvPr id="6" name="Shape 3"/>
          <p:cNvSpPr/>
          <p:nvPr/>
        </p:nvSpPr>
        <p:spPr>
          <a:xfrm>
            <a:off x="4762321" y="4084201"/>
            <a:ext cx="27742" cy="777597"/>
          </a:xfrm>
          <a:prstGeom prst="rect">
            <a:avLst/>
          </a:prstGeom>
          <a:solidFill>
            <a:srgbClr val="0A988B"/>
          </a:solidFill>
          <a:ln/>
        </p:spPr>
      </p:sp>
      <p:sp>
        <p:nvSpPr>
          <p:cNvPr id="7" name="Shape 4"/>
          <p:cNvSpPr/>
          <p:nvPr/>
        </p:nvSpPr>
        <p:spPr>
          <a:xfrm>
            <a:off x="4526280" y="4611886"/>
            <a:ext cx="499943" cy="499943"/>
          </a:xfrm>
          <a:prstGeom prst="roundRect">
            <a:avLst>
              <a:gd name="adj" fmla="val 13333"/>
            </a:avLst>
          </a:prstGeom>
          <a:solidFill>
            <a:srgbClr val="223D4D"/>
          </a:solidFill>
          <a:ln/>
        </p:spPr>
      </p:sp>
      <p:sp>
        <p:nvSpPr>
          <p:cNvPr id="8" name="Text 5"/>
          <p:cNvSpPr/>
          <p:nvPr/>
        </p:nvSpPr>
        <p:spPr>
          <a:xfrm>
            <a:off x="4697730" y="4653558"/>
            <a:ext cx="157043"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Unbounded" pitchFamily="34" charset="0"/>
                <a:ea typeface="Unbounded" pitchFamily="34" charset="-122"/>
                <a:cs typeface="Unbounded" pitchFamily="34" charset="-120"/>
              </a:rPr>
              <a:t>1</a:t>
            </a:r>
            <a:endParaRPr lang="en-US" sz="2624" dirty="0"/>
          </a:p>
        </p:txBody>
      </p:sp>
      <p:sp>
        <p:nvSpPr>
          <p:cNvPr id="9" name="Text 6"/>
          <p:cNvSpPr/>
          <p:nvPr/>
        </p:nvSpPr>
        <p:spPr>
          <a:xfrm>
            <a:off x="3250406" y="1959888"/>
            <a:ext cx="3051453" cy="347186"/>
          </a:xfrm>
          <a:prstGeom prst="rect">
            <a:avLst/>
          </a:prstGeom>
          <a:noFill/>
          <a:ln/>
        </p:spPr>
        <p:txBody>
          <a:bodyPr wrap="none" rtlCol="0" anchor="t"/>
          <a:lstStyle/>
          <a:p>
            <a:pPr marL="0" indent="0" algn="ctr">
              <a:lnSpc>
                <a:spcPts val="2734"/>
              </a:lnSpc>
              <a:buNone/>
            </a:pPr>
            <a:r>
              <a:rPr lang="en-US" sz="2187" dirty="0">
                <a:solidFill>
                  <a:srgbClr val="FFFFFF"/>
                </a:solidFill>
                <a:latin typeface="Unbounded" pitchFamily="34" charset="0"/>
                <a:ea typeface="Unbounded" pitchFamily="34" charset="-122"/>
                <a:cs typeface="Unbounded" pitchFamily="34" charset="-120"/>
              </a:rPr>
              <a:t>Inventory Tracking</a:t>
            </a:r>
            <a:endParaRPr lang="en-US" sz="2187" dirty="0"/>
          </a:p>
        </p:txBody>
      </p:sp>
      <p:sp>
        <p:nvSpPr>
          <p:cNvPr id="10" name="Text 7"/>
          <p:cNvSpPr/>
          <p:nvPr/>
        </p:nvSpPr>
        <p:spPr>
          <a:xfrm>
            <a:off x="2570559" y="2440305"/>
            <a:ext cx="4411266" cy="1421606"/>
          </a:xfrm>
          <a:prstGeom prst="rect">
            <a:avLst/>
          </a:prstGeom>
          <a:noFill/>
          <a:ln/>
        </p:spPr>
        <p:txBody>
          <a:bodyPr wrap="square" rtlCol="0" anchor="t"/>
          <a:lstStyle/>
          <a:p>
            <a:pPr marL="0" indent="0" algn="ctr">
              <a:lnSpc>
                <a:spcPts val="2799"/>
              </a:lnSpc>
              <a:buNone/>
            </a:pPr>
            <a:r>
              <a:rPr lang="en-US" sz="1750" dirty="0">
                <a:solidFill>
                  <a:srgbClr val="CAD6DE"/>
                </a:solidFill>
                <a:latin typeface="Cabin" pitchFamily="34" charset="0"/>
                <a:ea typeface="Cabin" pitchFamily="34" charset="-122"/>
                <a:cs typeface="Cabin" pitchFamily="34" charset="-120"/>
              </a:rPr>
              <a:t>The </a:t>
            </a:r>
            <a:r>
              <a:rPr lang="en-US" sz="1750" dirty="0" err="1">
                <a:solidFill>
                  <a:srgbClr val="CAD6DE"/>
                </a:solidFill>
                <a:latin typeface="Cabin" pitchFamily="34" charset="0"/>
                <a:ea typeface="Cabin" pitchFamily="34" charset="-122"/>
                <a:cs typeface="Cabin" pitchFamily="34" charset="-120"/>
              </a:rPr>
              <a:t>Warehouse_Products</a:t>
            </a:r>
            <a:r>
              <a:rPr lang="en-US" sz="1750" dirty="0">
                <a:solidFill>
                  <a:srgbClr val="CAD6DE"/>
                </a:solidFill>
                <a:latin typeface="Cabin" pitchFamily="34" charset="0"/>
                <a:ea typeface="Cabin" pitchFamily="34" charset="-122"/>
                <a:cs typeface="Cabin" pitchFamily="34" charset="-120"/>
              </a:rPr>
              <a:t> table provides a comprehensive view of all in-stock </a:t>
            </a:r>
            <a:r>
              <a:rPr lang="en-US" sz="1750" dirty="0" err="1">
                <a:solidFill>
                  <a:srgbClr val="CAD6DE"/>
                </a:solidFill>
                <a:latin typeface="Cabin" pitchFamily="34" charset="0"/>
                <a:ea typeface="Cabin" pitchFamily="34" charset="-122"/>
                <a:cs typeface="Cabin" pitchFamily="34" charset="-120"/>
              </a:rPr>
              <a:t>iventory</a:t>
            </a:r>
            <a:r>
              <a:rPr lang="en-US" sz="1750" dirty="0">
                <a:solidFill>
                  <a:srgbClr val="CAD6DE"/>
                </a:solidFill>
                <a:latin typeface="Cabin" pitchFamily="34" charset="0"/>
                <a:ea typeface="Cabin" pitchFamily="34" charset="-122"/>
                <a:cs typeface="Cabin" pitchFamily="34" charset="-120"/>
              </a:rPr>
              <a:t>, including quantities, locations, and product details.</a:t>
            </a:r>
            <a:endParaRPr lang="en-US" sz="1750" dirty="0"/>
          </a:p>
        </p:txBody>
      </p:sp>
      <p:sp>
        <p:nvSpPr>
          <p:cNvPr id="11" name="Shape 8"/>
          <p:cNvSpPr/>
          <p:nvPr/>
        </p:nvSpPr>
        <p:spPr>
          <a:xfrm>
            <a:off x="7301210" y="4861798"/>
            <a:ext cx="27742" cy="777597"/>
          </a:xfrm>
          <a:prstGeom prst="rect">
            <a:avLst/>
          </a:prstGeom>
          <a:solidFill>
            <a:srgbClr val="0A988B"/>
          </a:solidFill>
          <a:ln/>
        </p:spPr>
      </p:sp>
      <p:sp>
        <p:nvSpPr>
          <p:cNvPr id="12" name="Shape 9"/>
          <p:cNvSpPr/>
          <p:nvPr/>
        </p:nvSpPr>
        <p:spPr>
          <a:xfrm>
            <a:off x="7065169" y="4611886"/>
            <a:ext cx="499943" cy="499943"/>
          </a:xfrm>
          <a:prstGeom prst="roundRect">
            <a:avLst>
              <a:gd name="adj" fmla="val 13333"/>
            </a:avLst>
          </a:prstGeom>
          <a:solidFill>
            <a:srgbClr val="223D4D"/>
          </a:solidFill>
          <a:ln/>
        </p:spPr>
      </p:sp>
      <p:sp>
        <p:nvSpPr>
          <p:cNvPr id="13" name="Text 10"/>
          <p:cNvSpPr/>
          <p:nvPr/>
        </p:nvSpPr>
        <p:spPr>
          <a:xfrm>
            <a:off x="7183636" y="4653558"/>
            <a:ext cx="263009"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Unbounded" pitchFamily="34" charset="0"/>
                <a:ea typeface="Unbounded" pitchFamily="34" charset="-122"/>
                <a:cs typeface="Unbounded" pitchFamily="34" charset="-120"/>
              </a:rPr>
              <a:t>2</a:t>
            </a:r>
            <a:endParaRPr lang="en-US" sz="2624" dirty="0"/>
          </a:p>
        </p:txBody>
      </p:sp>
      <p:sp>
        <p:nvSpPr>
          <p:cNvPr id="14" name="Text 11"/>
          <p:cNvSpPr/>
          <p:nvPr/>
        </p:nvSpPr>
        <p:spPr>
          <a:xfrm>
            <a:off x="5549979" y="5861685"/>
            <a:ext cx="3530203" cy="347186"/>
          </a:xfrm>
          <a:prstGeom prst="rect">
            <a:avLst/>
          </a:prstGeom>
          <a:noFill/>
          <a:ln/>
        </p:spPr>
        <p:txBody>
          <a:bodyPr wrap="none" rtlCol="0" anchor="t"/>
          <a:lstStyle/>
          <a:p>
            <a:pPr marL="0" indent="0" algn="ctr">
              <a:lnSpc>
                <a:spcPts val="2734"/>
              </a:lnSpc>
              <a:buNone/>
            </a:pPr>
            <a:r>
              <a:rPr lang="en-US" sz="2187" dirty="0">
                <a:solidFill>
                  <a:srgbClr val="FFFFFF"/>
                </a:solidFill>
                <a:latin typeface="Unbounded" pitchFamily="34" charset="0"/>
                <a:ea typeface="Unbounded" pitchFamily="34" charset="-122"/>
                <a:cs typeface="Unbounded" pitchFamily="34" charset="-120"/>
              </a:rPr>
              <a:t>Replenishment Alerts</a:t>
            </a:r>
            <a:endParaRPr lang="en-US" sz="2187" dirty="0"/>
          </a:p>
        </p:txBody>
      </p:sp>
      <p:sp>
        <p:nvSpPr>
          <p:cNvPr id="15" name="Text 12"/>
          <p:cNvSpPr/>
          <p:nvPr/>
        </p:nvSpPr>
        <p:spPr>
          <a:xfrm>
            <a:off x="5109448" y="6342102"/>
            <a:ext cx="4411266" cy="1066205"/>
          </a:xfrm>
          <a:prstGeom prst="rect">
            <a:avLst/>
          </a:prstGeom>
          <a:noFill/>
          <a:ln/>
        </p:spPr>
        <p:txBody>
          <a:bodyPr wrap="square" rtlCol="0" anchor="t"/>
          <a:lstStyle/>
          <a:p>
            <a:pPr marL="0" indent="0" algn="ctr">
              <a:lnSpc>
                <a:spcPts val="2799"/>
              </a:lnSpc>
              <a:buNone/>
            </a:pPr>
            <a:r>
              <a:rPr lang="en-US" sz="1750" dirty="0">
                <a:solidFill>
                  <a:srgbClr val="CAD6DE"/>
                </a:solidFill>
                <a:latin typeface="Cabin" pitchFamily="34" charset="0"/>
                <a:ea typeface="Cabin" pitchFamily="34" charset="-122"/>
                <a:cs typeface="Cabin" pitchFamily="34" charset="-120"/>
              </a:rPr>
              <a:t>This table triggers low-stock notifications, allowing us to proactively reorder products and maintain optimal inventory levels.</a:t>
            </a:r>
            <a:endParaRPr lang="en-US" sz="1750" dirty="0"/>
          </a:p>
        </p:txBody>
      </p:sp>
      <p:sp>
        <p:nvSpPr>
          <p:cNvPr id="16" name="Shape 13"/>
          <p:cNvSpPr/>
          <p:nvPr/>
        </p:nvSpPr>
        <p:spPr>
          <a:xfrm>
            <a:off x="9840099" y="4084201"/>
            <a:ext cx="27742" cy="777597"/>
          </a:xfrm>
          <a:prstGeom prst="rect">
            <a:avLst/>
          </a:prstGeom>
          <a:solidFill>
            <a:srgbClr val="0A988B"/>
          </a:solidFill>
          <a:ln/>
        </p:spPr>
      </p:sp>
      <p:sp>
        <p:nvSpPr>
          <p:cNvPr id="17" name="Shape 14"/>
          <p:cNvSpPr/>
          <p:nvPr/>
        </p:nvSpPr>
        <p:spPr>
          <a:xfrm>
            <a:off x="9604058" y="4611886"/>
            <a:ext cx="499943" cy="499943"/>
          </a:xfrm>
          <a:prstGeom prst="roundRect">
            <a:avLst>
              <a:gd name="adj" fmla="val 13333"/>
            </a:avLst>
          </a:prstGeom>
          <a:solidFill>
            <a:srgbClr val="223D4D"/>
          </a:solidFill>
          <a:ln/>
        </p:spPr>
      </p:sp>
      <p:sp>
        <p:nvSpPr>
          <p:cNvPr id="18" name="Text 15"/>
          <p:cNvSpPr/>
          <p:nvPr/>
        </p:nvSpPr>
        <p:spPr>
          <a:xfrm>
            <a:off x="9720024" y="4653558"/>
            <a:ext cx="268010" cy="416481"/>
          </a:xfrm>
          <a:prstGeom prst="rect">
            <a:avLst/>
          </a:prstGeom>
          <a:noFill/>
          <a:ln/>
        </p:spPr>
        <p:txBody>
          <a:bodyPr wrap="none" rtlCol="0" anchor="t"/>
          <a:lstStyle/>
          <a:p>
            <a:pPr marL="0" indent="0" algn="ctr">
              <a:lnSpc>
                <a:spcPts val="3281"/>
              </a:lnSpc>
              <a:buNone/>
            </a:pPr>
            <a:r>
              <a:rPr lang="en-US" sz="2624" dirty="0">
                <a:solidFill>
                  <a:srgbClr val="FFFFFF"/>
                </a:solidFill>
                <a:latin typeface="Unbounded" pitchFamily="34" charset="0"/>
                <a:ea typeface="Unbounded" pitchFamily="34" charset="-122"/>
                <a:cs typeface="Unbounded" pitchFamily="34" charset="-120"/>
              </a:rPr>
              <a:t>3</a:t>
            </a:r>
            <a:endParaRPr lang="en-US" sz="2624" dirty="0"/>
          </a:p>
        </p:txBody>
      </p:sp>
      <p:sp>
        <p:nvSpPr>
          <p:cNvPr id="19" name="Text 16"/>
          <p:cNvSpPr/>
          <p:nvPr/>
        </p:nvSpPr>
        <p:spPr>
          <a:xfrm>
            <a:off x="7928253" y="1959888"/>
            <a:ext cx="3851434" cy="347186"/>
          </a:xfrm>
          <a:prstGeom prst="rect">
            <a:avLst/>
          </a:prstGeom>
          <a:noFill/>
          <a:ln/>
        </p:spPr>
        <p:txBody>
          <a:bodyPr wrap="none" rtlCol="0" anchor="t"/>
          <a:lstStyle/>
          <a:p>
            <a:pPr marL="0" indent="0" algn="ctr">
              <a:lnSpc>
                <a:spcPts val="2734"/>
              </a:lnSpc>
              <a:buNone/>
            </a:pPr>
            <a:r>
              <a:rPr lang="en-US" sz="2187" dirty="0">
                <a:solidFill>
                  <a:srgbClr val="FFFFFF"/>
                </a:solidFill>
                <a:latin typeface="Unbounded" pitchFamily="34" charset="0"/>
                <a:ea typeface="Unbounded" pitchFamily="34" charset="-122"/>
                <a:cs typeface="Unbounded" pitchFamily="34" charset="-120"/>
              </a:rPr>
              <a:t>Warehouse Operations</a:t>
            </a:r>
            <a:endParaRPr lang="en-US" sz="2187" dirty="0"/>
          </a:p>
        </p:txBody>
      </p:sp>
      <p:sp>
        <p:nvSpPr>
          <p:cNvPr id="20" name="Text 17"/>
          <p:cNvSpPr/>
          <p:nvPr/>
        </p:nvSpPr>
        <p:spPr>
          <a:xfrm>
            <a:off x="7648337" y="2440305"/>
            <a:ext cx="4411385" cy="1421606"/>
          </a:xfrm>
          <a:prstGeom prst="rect">
            <a:avLst/>
          </a:prstGeom>
          <a:noFill/>
          <a:ln/>
        </p:spPr>
        <p:txBody>
          <a:bodyPr wrap="square" rtlCol="0" anchor="t"/>
          <a:lstStyle/>
          <a:p>
            <a:pPr marL="0" indent="0" algn="ctr">
              <a:lnSpc>
                <a:spcPts val="2799"/>
              </a:lnSpc>
              <a:buNone/>
            </a:pPr>
            <a:r>
              <a:rPr lang="en-US" sz="1750" dirty="0">
                <a:solidFill>
                  <a:srgbClr val="CAD6DE"/>
                </a:solidFill>
                <a:latin typeface="Cabin" pitchFamily="34" charset="0"/>
                <a:ea typeface="Cabin" pitchFamily="34" charset="-122"/>
                <a:cs typeface="Cabin" pitchFamily="34" charset="-120"/>
              </a:rPr>
              <a:t>The table integrates with our warehouse management system, streamlining processes like receiving, picking, and shipping of in-house inventory.</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
        <p:nvSpPr>
          <p:cNvPr id="4" name="Text 1"/>
          <p:cNvSpPr/>
          <p:nvPr/>
        </p:nvSpPr>
        <p:spPr>
          <a:xfrm>
            <a:off x="2348389" y="1865471"/>
            <a:ext cx="7253407" cy="694373"/>
          </a:xfrm>
          <a:prstGeom prst="rect">
            <a:avLst/>
          </a:prstGeom>
          <a:noFill/>
          <a:ln/>
        </p:spPr>
        <p:txBody>
          <a:bodyPr wrap="none" rtlCol="0" anchor="t"/>
          <a:lstStyle/>
          <a:p>
            <a:pPr marL="0" indent="0">
              <a:lnSpc>
                <a:spcPts val="5468"/>
              </a:lnSpc>
              <a:buNone/>
            </a:pPr>
            <a:r>
              <a:rPr lang="en-US" sz="4374" dirty="0">
                <a:solidFill>
                  <a:srgbClr val="FFFFFF"/>
                </a:solidFill>
                <a:latin typeface="Unbounded" pitchFamily="34" charset="0"/>
                <a:ea typeface="Unbounded" pitchFamily="34" charset="-122"/>
                <a:cs typeface="Unbounded" pitchFamily="34" charset="-120"/>
              </a:rPr>
              <a:t>Online Sales Channels</a:t>
            </a:r>
            <a:endParaRPr lang="en-US" sz="4374" dirty="0"/>
          </a:p>
        </p:txBody>
      </p:sp>
      <p:sp>
        <p:nvSpPr>
          <p:cNvPr id="5" name="Text 2"/>
          <p:cNvSpPr/>
          <p:nvPr/>
        </p:nvSpPr>
        <p:spPr>
          <a:xfrm>
            <a:off x="2348389" y="3115270"/>
            <a:ext cx="2949416" cy="694373"/>
          </a:xfrm>
          <a:prstGeom prst="rect">
            <a:avLst/>
          </a:prstGeom>
          <a:noFill/>
          <a:ln/>
        </p:spPr>
        <p:txBody>
          <a:bodyPr wrap="squar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Shopify Store Integration</a:t>
            </a:r>
            <a:endParaRPr lang="en-US" sz="2187" dirty="0"/>
          </a:p>
        </p:txBody>
      </p:sp>
      <p:sp>
        <p:nvSpPr>
          <p:cNvPr id="6" name="Text 3"/>
          <p:cNvSpPr/>
          <p:nvPr/>
        </p:nvSpPr>
        <p:spPr>
          <a:xfrm>
            <a:off x="2348389" y="4031813"/>
            <a:ext cx="2949416" cy="2132409"/>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The Shopify_Store table synchronizes our online product catalog, orders, and customer data, providing a seamless omnichannel experience.</a:t>
            </a:r>
            <a:endParaRPr lang="en-US" sz="1750" dirty="0"/>
          </a:p>
        </p:txBody>
      </p:sp>
      <p:sp>
        <p:nvSpPr>
          <p:cNvPr id="7" name="Text 4"/>
          <p:cNvSpPr/>
          <p:nvPr/>
        </p:nvSpPr>
        <p:spPr>
          <a:xfrm>
            <a:off x="5847398" y="3115270"/>
            <a:ext cx="2949416" cy="694373"/>
          </a:xfrm>
          <a:prstGeom prst="rect">
            <a:avLst/>
          </a:prstGeom>
          <a:noFill/>
          <a:ln/>
        </p:spPr>
        <p:txBody>
          <a:bodyPr wrap="squar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Amazon Store Integration</a:t>
            </a:r>
            <a:endParaRPr lang="en-US" sz="2187" dirty="0"/>
          </a:p>
        </p:txBody>
      </p:sp>
      <p:sp>
        <p:nvSpPr>
          <p:cNvPr id="8" name="Text 5"/>
          <p:cNvSpPr/>
          <p:nvPr/>
        </p:nvSpPr>
        <p:spPr>
          <a:xfrm>
            <a:off x="5847398" y="4031813"/>
            <a:ext cx="2949416" cy="2132409"/>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The Amazon_Store table integrates our inventory, pricing, and fulfillment data with the Amazon marketplace, enabling us to reach a wider customer base.</a:t>
            </a:r>
            <a:endParaRPr lang="en-US" sz="1750" dirty="0"/>
          </a:p>
        </p:txBody>
      </p:sp>
      <p:sp>
        <p:nvSpPr>
          <p:cNvPr id="9" name="Text 6"/>
          <p:cNvSpPr/>
          <p:nvPr/>
        </p:nvSpPr>
        <p:spPr>
          <a:xfrm>
            <a:off x="9346406" y="3115270"/>
            <a:ext cx="2949416" cy="694373"/>
          </a:xfrm>
          <a:prstGeom prst="rect">
            <a:avLst/>
          </a:prstGeom>
          <a:noFill/>
          <a:ln/>
        </p:spPr>
        <p:txBody>
          <a:bodyPr wrap="squar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Multichannel Analytics</a:t>
            </a:r>
            <a:endParaRPr lang="en-US" sz="2187" dirty="0"/>
          </a:p>
        </p:txBody>
      </p:sp>
      <p:sp>
        <p:nvSpPr>
          <p:cNvPr id="10" name="Text 7"/>
          <p:cNvSpPr/>
          <p:nvPr/>
        </p:nvSpPr>
        <p:spPr>
          <a:xfrm>
            <a:off x="9346406" y="4031813"/>
            <a:ext cx="2949416" cy="1777008"/>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Together, these tables allow us to analyze sales performance, customer behavior, and inventory dynamics across all our online sales channels.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
        <p:nvSpPr>
          <p:cNvPr id="4" name="Text 1"/>
          <p:cNvSpPr/>
          <p:nvPr/>
        </p:nvSpPr>
        <p:spPr>
          <a:xfrm>
            <a:off x="2348389" y="1087993"/>
            <a:ext cx="5748695" cy="694373"/>
          </a:xfrm>
          <a:prstGeom prst="rect">
            <a:avLst/>
          </a:prstGeom>
          <a:noFill/>
          <a:ln/>
        </p:spPr>
        <p:txBody>
          <a:bodyPr wrap="none" rtlCol="0" anchor="t"/>
          <a:lstStyle/>
          <a:p>
            <a:pPr marL="0" indent="0">
              <a:lnSpc>
                <a:spcPts val="5468"/>
              </a:lnSpc>
              <a:buNone/>
            </a:pPr>
            <a:r>
              <a:rPr lang="en-US" sz="4374" dirty="0">
                <a:solidFill>
                  <a:srgbClr val="FFFFFF"/>
                </a:solidFill>
                <a:latin typeface="Unbounded" pitchFamily="34" charset="0"/>
                <a:ea typeface="Unbounded" pitchFamily="34" charset="-122"/>
                <a:cs typeface="Unbounded" pitchFamily="34" charset="-120"/>
              </a:rPr>
              <a:t>Customer Orders</a:t>
            </a:r>
            <a:endParaRPr lang="en-US" sz="4374" dirty="0"/>
          </a:p>
        </p:txBody>
      </p:sp>
      <p:sp>
        <p:nvSpPr>
          <p:cNvPr id="5" name="Shape 2"/>
          <p:cNvSpPr/>
          <p:nvPr/>
        </p:nvSpPr>
        <p:spPr>
          <a:xfrm>
            <a:off x="2348389" y="2226707"/>
            <a:ext cx="4855726" cy="2346365"/>
          </a:xfrm>
          <a:prstGeom prst="roundRect">
            <a:avLst>
              <a:gd name="adj" fmla="val 2841"/>
            </a:avLst>
          </a:prstGeom>
          <a:solidFill>
            <a:srgbClr val="223D4D"/>
          </a:solidFill>
          <a:ln/>
        </p:spPr>
      </p:sp>
      <p:sp>
        <p:nvSpPr>
          <p:cNvPr id="6" name="Text 3"/>
          <p:cNvSpPr/>
          <p:nvPr/>
        </p:nvSpPr>
        <p:spPr>
          <a:xfrm>
            <a:off x="2570559" y="2448878"/>
            <a:ext cx="2777490" cy="347186"/>
          </a:xfrm>
          <a:prstGeom prst="rect">
            <a:avLst/>
          </a:prstGeom>
          <a:noFill/>
          <a:ln/>
        </p:spPr>
        <p:txBody>
          <a:bodyPr wrap="non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Order Details</a:t>
            </a:r>
            <a:endParaRPr lang="en-US" sz="2187" dirty="0"/>
          </a:p>
        </p:txBody>
      </p:sp>
      <p:sp>
        <p:nvSpPr>
          <p:cNvPr id="7" name="Text 4"/>
          <p:cNvSpPr/>
          <p:nvPr/>
        </p:nvSpPr>
        <p:spPr>
          <a:xfrm>
            <a:off x="2570559" y="2929295"/>
            <a:ext cx="4411385" cy="1421606"/>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The Orders table captures comprehensive information about each customer order, including items purchased, quantities, shipping details, and payment methods.</a:t>
            </a:r>
            <a:endParaRPr lang="en-US" sz="1750" dirty="0"/>
          </a:p>
        </p:txBody>
      </p:sp>
      <p:sp>
        <p:nvSpPr>
          <p:cNvPr id="8" name="Shape 5"/>
          <p:cNvSpPr/>
          <p:nvPr/>
        </p:nvSpPr>
        <p:spPr>
          <a:xfrm>
            <a:off x="7426285" y="2226707"/>
            <a:ext cx="4855726" cy="2346365"/>
          </a:xfrm>
          <a:prstGeom prst="roundRect">
            <a:avLst>
              <a:gd name="adj" fmla="val 2841"/>
            </a:avLst>
          </a:prstGeom>
          <a:solidFill>
            <a:srgbClr val="223D4D"/>
          </a:solidFill>
          <a:ln/>
        </p:spPr>
      </p:sp>
      <p:sp>
        <p:nvSpPr>
          <p:cNvPr id="9" name="Text 6"/>
          <p:cNvSpPr/>
          <p:nvPr/>
        </p:nvSpPr>
        <p:spPr>
          <a:xfrm>
            <a:off x="7648456" y="2448878"/>
            <a:ext cx="3218021" cy="347186"/>
          </a:xfrm>
          <a:prstGeom prst="rect">
            <a:avLst/>
          </a:prstGeom>
          <a:noFill/>
          <a:ln/>
        </p:spPr>
        <p:txBody>
          <a:bodyPr wrap="non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Fulfillment Tracking</a:t>
            </a:r>
            <a:endParaRPr lang="en-US" sz="2187" dirty="0"/>
          </a:p>
        </p:txBody>
      </p:sp>
      <p:sp>
        <p:nvSpPr>
          <p:cNvPr id="10" name="Text 7"/>
          <p:cNvSpPr/>
          <p:nvPr/>
        </p:nvSpPr>
        <p:spPr>
          <a:xfrm>
            <a:off x="7648456" y="2929295"/>
            <a:ext cx="4411385" cy="1066205"/>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This table integrates with our shipping providers to monitor order status and facilitate timely delivery of products to customers.</a:t>
            </a:r>
            <a:endParaRPr lang="en-US" sz="1750" dirty="0"/>
          </a:p>
        </p:txBody>
      </p:sp>
      <p:sp>
        <p:nvSpPr>
          <p:cNvPr id="11" name="Shape 8"/>
          <p:cNvSpPr/>
          <p:nvPr/>
        </p:nvSpPr>
        <p:spPr>
          <a:xfrm>
            <a:off x="2348389" y="4795242"/>
            <a:ext cx="4855726" cy="2346365"/>
          </a:xfrm>
          <a:prstGeom prst="roundRect">
            <a:avLst>
              <a:gd name="adj" fmla="val 2841"/>
            </a:avLst>
          </a:prstGeom>
          <a:solidFill>
            <a:srgbClr val="223D4D"/>
          </a:solidFill>
          <a:ln/>
        </p:spPr>
      </p:sp>
      <p:sp>
        <p:nvSpPr>
          <p:cNvPr id="12" name="Text 9"/>
          <p:cNvSpPr/>
          <p:nvPr/>
        </p:nvSpPr>
        <p:spPr>
          <a:xfrm>
            <a:off x="2570559" y="5017413"/>
            <a:ext cx="3050381" cy="347186"/>
          </a:xfrm>
          <a:prstGeom prst="rect">
            <a:avLst/>
          </a:prstGeom>
          <a:noFill/>
          <a:ln/>
        </p:spPr>
        <p:txBody>
          <a:bodyPr wrap="non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Customer Insights</a:t>
            </a:r>
            <a:endParaRPr lang="en-US" sz="2187" dirty="0"/>
          </a:p>
        </p:txBody>
      </p:sp>
      <p:sp>
        <p:nvSpPr>
          <p:cNvPr id="13" name="Text 10"/>
          <p:cNvSpPr/>
          <p:nvPr/>
        </p:nvSpPr>
        <p:spPr>
          <a:xfrm>
            <a:off x="2570559" y="5497830"/>
            <a:ext cx="4411385" cy="1421606"/>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The order data enables us to analyze customer purchasing patterns, identify top-selling products, and optimize our marketing and inventory strategies.</a:t>
            </a:r>
            <a:endParaRPr lang="en-US" sz="1750" dirty="0"/>
          </a:p>
        </p:txBody>
      </p:sp>
      <p:sp>
        <p:nvSpPr>
          <p:cNvPr id="14" name="Shape 11"/>
          <p:cNvSpPr/>
          <p:nvPr/>
        </p:nvSpPr>
        <p:spPr>
          <a:xfrm>
            <a:off x="7426285" y="4795242"/>
            <a:ext cx="4855726" cy="2346365"/>
          </a:xfrm>
          <a:prstGeom prst="roundRect">
            <a:avLst>
              <a:gd name="adj" fmla="val 2841"/>
            </a:avLst>
          </a:prstGeom>
          <a:solidFill>
            <a:srgbClr val="223D4D"/>
          </a:solidFill>
          <a:ln/>
        </p:spPr>
      </p:sp>
      <p:sp>
        <p:nvSpPr>
          <p:cNvPr id="15" name="Text 12"/>
          <p:cNvSpPr/>
          <p:nvPr/>
        </p:nvSpPr>
        <p:spPr>
          <a:xfrm>
            <a:off x="7648456" y="5017413"/>
            <a:ext cx="3987760" cy="347186"/>
          </a:xfrm>
          <a:prstGeom prst="rect">
            <a:avLst/>
          </a:prstGeom>
          <a:noFill/>
          <a:ln/>
        </p:spPr>
        <p:txBody>
          <a:bodyPr wrap="none" rtlCol="0" anchor="t"/>
          <a:lstStyle/>
          <a:p>
            <a:pPr marL="0" indent="0">
              <a:lnSpc>
                <a:spcPts val="2734"/>
              </a:lnSpc>
              <a:buNone/>
            </a:pPr>
            <a:r>
              <a:rPr lang="en-US" sz="2187" dirty="0">
                <a:solidFill>
                  <a:srgbClr val="FFFFFF"/>
                </a:solidFill>
                <a:latin typeface="Unbounded" pitchFamily="34" charset="0"/>
                <a:ea typeface="Unbounded" pitchFamily="34" charset="-122"/>
                <a:cs typeface="Unbounded" pitchFamily="34" charset="-120"/>
              </a:rPr>
              <a:t>Reporting and Analytics</a:t>
            </a:r>
            <a:endParaRPr lang="en-US" sz="2187" dirty="0"/>
          </a:p>
        </p:txBody>
      </p:sp>
      <p:sp>
        <p:nvSpPr>
          <p:cNvPr id="16" name="Text 13"/>
          <p:cNvSpPr/>
          <p:nvPr/>
        </p:nvSpPr>
        <p:spPr>
          <a:xfrm>
            <a:off x="7648456" y="5497830"/>
            <a:ext cx="4411385" cy="1066205"/>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The Orders table serves as a central hub for generating sales reports, revenue forecasts, and other valuable business intelligence.</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sp>
        <p:nvSpPr>
          <p:cNvPr id="4" name="Text 1"/>
          <p:cNvSpPr/>
          <p:nvPr/>
        </p:nvSpPr>
        <p:spPr>
          <a:xfrm>
            <a:off x="2348389" y="2027872"/>
            <a:ext cx="6181368" cy="694373"/>
          </a:xfrm>
          <a:prstGeom prst="rect">
            <a:avLst/>
          </a:prstGeom>
          <a:noFill/>
          <a:ln/>
        </p:spPr>
        <p:txBody>
          <a:bodyPr wrap="none" rtlCol="0" anchor="t"/>
          <a:lstStyle/>
          <a:p>
            <a:pPr marL="0" indent="0">
              <a:lnSpc>
                <a:spcPts val="5468"/>
              </a:lnSpc>
              <a:buNone/>
            </a:pPr>
            <a:r>
              <a:rPr lang="en-US" sz="4374" dirty="0">
                <a:solidFill>
                  <a:srgbClr val="FFFFFF"/>
                </a:solidFill>
                <a:latin typeface="Unbounded" pitchFamily="34" charset="0"/>
                <a:ea typeface="Unbounded" pitchFamily="34" charset="-122"/>
                <a:cs typeface="Unbounded" pitchFamily="34" charset="-120"/>
              </a:rPr>
              <a:t>User Management</a:t>
            </a:r>
            <a:endParaRPr lang="en-US" sz="4374" dirty="0"/>
          </a:p>
        </p:txBody>
      </p:sp>
      <p:pic>
        <p:nvPicPr>
          <p:cNvPr id="5" name="Image 1" descr="preencoded.png"/>
          <p:cNvPicPr>
            <a:picLocks noChangeAspect="1"/>
          </p:cNvPicPr>
          <p:nvPr/>
        </p:nvPicPr>
        <p:blipFill>
          <a:blip r:embed="rId4"/>
          <a:stretch>
            <a:fillRect/>
          </a:stretch>
        </p:blipFill>
        <p:spPr>
          <a:xfrm>
            <a:off x="2348389" y="3166586"/>
            <a:ext cx="555427" cy="555427"/>
          </a:xfrm>
          <a:prstGeom prst="rect">
            <a:avLst/>
          </a:prstGeom>
        </p:spPr>
      </p:pic>
      <p:sp>
        <p:nvSpPr>
          <p:cNvPr id="6" name="Text 2"/>
          <p:cNvSpPr/>
          <p:nvPr/>
        </p:nvSpPr>
        <p:spPr>
          <a:xfrm>
            <a:off x="2348389" y="3944183"/>
            <a:ext cx="277749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Unbounded" pitchFamily="34" charset="0"/>
                <a:ea typeface="Unbounded" pitchFamily="34" charset="-122"/>
                <a:cs typeface="Unbounded" pitchFamily="34" charset="-120"/>
              </a:rPr>
              <a:t>Users</a:t>
            </a:r>
            <a:endParaRPr lang="en-US" sz="2187" dirty="0"/>
          </a:p>
        </p:txBody>
      </p:sp>
      <p:sp>
        <p:nvSpPr>
          <p:cNvPr id="7" name="Text 3"/>
          <p:cNvSpPr/>
          <p:nvPr/>
        </p:nvSpPr>
        <p:spPr>
          <a:xfrm>
            <a:off x="2348389" y="4424601"/>
            <a:ext cx="3088958" cy="1777008"/>
          </a:xfrm>
          <a:prstGeom prst="rect">
            <a:avLst/>
          </a:prstGeom>
          <a:noFill/>
          <a:ln/>
        </p:spPr>
        <p:txBody>
          <a:bodyPr wrap="square" rtlCol="0" anchor="t"/>
          <a:lstStyle/>
          <a:p>
            <a:pPr marL="0" indent="0" algn="l">
              <a:lnSpc>
                <a:spcPts val="2799"/>
              </a:lnSpc>
              <a:buNone/>
            </a:pPr>
            <a:r>
              <a:rPr lang="en-US" sz="1750" dirty="0">
                <a:solidFill>
                  <a:srgbClr val="CAD6DE"/>
                </a:solidFill>
                <a:latin typeface="Cabin" pitchFamily="34" charset="0"/>
                <a:ea typeface="Cabin" pitchFamily="34" charset="-122"/>
                <a:cs typeface="Cabin" pitchFamily="34" charset="-120"/>
              </a:rPr>
              <a:t>The Users table stores essential information about employees and authorized users, such as their names, roles, and contact details.</a:t>
            </a:r>
            <a:endParaRPr lang="en-US" sz="1750" dirty="0"/>
          </a:p>
        </p:txBody>
      </p:sp>
      <p:pic>
        <p:nvPicPr>
          <p:cNvPr id="8" name="Image 2" descr="preencoded.png"/>
          <p:cNvPicPr>
            <a:picLocks noChangeAspect="1"/>
          </p:cNvPicPr>
          <p:nvPr/>
        </p:nvPicPr>
        <p:blipFill>
          <a:blip r:embed="rId5"/>
          <a:stretch>
            <a:fillRect/>
          </a:stretch>
        </p:blipFill>
        <p:spPr>
          <a:xfrm>
            <a:off x="5770602" y="3166586"/>
            <a:ext cx="555427" cy="555427"/>
          </a:xfrm>
          <a:prstGeom prst="rect">
            <a:avLst/>
          </a:prstGeom>
        </p:spPr>
      </p:pic>
      <p:sp>
        <p:nvSpPr>
          <p:cNvPr id="9" name="Text 4"/>
          <p:cNvSpPr/>
          <p:nvPr/>
        </p:nvSpPr>
        <p:spPr>
          <a:xfrm>
            <a:off x="5770602" y="3944183"/>
            <a:ext cx="277749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Unbounded" pitchFamily="34" charset="0"/>
                <a:ea typeface="Unbounded" pitchFamily="34" charset="-122"/>
                <a:cs typeface="Unbounded" pitchFamily="34" charset="-120"/>
              </a:rPr>
              <a:t>Credentials</a:t>
            </a:r>
            <a:endParaRPr lang="en-US" sz="2187" dirty="0"/>
          </a:p>
        </p:txBody>
      </p:sp>
      <p:sp>
        <p:nvSpPr>
          <p:cNvPr id="10" name="Text 5"/>
          <p:cNvSpPr/>
          <p:nvPr/>
        </p:nvSpPr>
        <p:spPr>
          <a:xfrm>
            <a:off x="5770602" y="4424601"/>
            <a:ext cx="3088958" cy="1777008"/>
          </a:xfrm>
          <a:prstGeom prst="rect">
            <a:avLst/>
          </a:prstGeom>
          <a:noFill/>
          <a:ln/>
        </p:spPr>
        <p:txBody>
          <a:bodyPr wrap="square" rtlCol="0" anchor="t"/>
          <a:lstStyle/>
          <a:p>
            <a:pPr marL="0" indent="0" algn="l">
              <a:lnSpc>
                <a:spcPts val="2799"/>
              </a:lnSpc>
              <a:buNone/>
            </a:pPr>
            <a:r>
              <a:rPr lang="en-US" sz="1750" dirty="0">
                <a:solidFill>
                  <a:srgbClr val="CAD6DE"/>
                </a:solidFill>
                <a:latin typeface="Cabin" pitchFamily="34" charset="0"/>
                <a:ea typeface="Cabin" pitchFamily="34" charset="-122"/>
                <a:cs typeface="Cabin" pitchFamily="34" charset="-120"/>
              </a:rPr>
              <a:t>The Credentials table manages user login credentials, ensuring secure access to the Inventory Management System based on their assigned permissions.</a:t>
            </a:r>
            <a:endParaRPr lang="en-US" sz="1750" dirty="0"/>
          </a:p>
        </p:txBody>
      </p:sp>
      <p:pic>
        <p:nvPicPr>
          <p:cNvPr id="11" name="Image 3" descr="preencoded.png"/>
          <p:cNvPicPr>
            <a:picLocks noChangeAspect="1"/>
          </p:cNvPicPr>
          <p:nvPr/>
        </p:nvPicPr>
        <p:blipFill>
          <a:blip r:embed="rId6"/>
          <a:stretch>
            <a:fillRect/>
          </a:stretch>
        </p:blipFill>
        <p:spPr>
          <a:xfrm>
            <a:off x="9192816" y="3166586"/>
            <a:ext cx="555427" cy="555427"/>
          </a:xfrm>
          <a:prstGeom prst="rect">
            <a:avLst/>
          </a:prstGeom>
        </p:spPr>
      </p:pic>
      <p:sp>
        <p:nvSpPr>
          <p:cNvPr id="12" name="Text 6"/>
          <p:cNvSpPr/>
          <p:nvPr/>
        </p:nvSpPr>
        <p:spPr>
          <a:xfrm>
            <a:off x="9192816" y="3944183"/>
            <a:ext cx="277749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Unbounded" pitchFamily="34" charset="0"/>
                <a:ea typeface="Unbounded" pitchFamily="34" charset="-122"/>
                <a:cs typeface="Unbounded" pitchFamily="34" charset="-120"/>
              </a:rPr>
              <a:t>Access Control</a:t>
            </a:r>
            <a:endParaRPr lang="en-US" sz="2187" dirty="0"/>
          </a:p>
        </p:txBody>
      </p:sp>
      <p:sp>
        <p:nvSpPr>
          <p:cNvPr id="13" name="Text 7"/>
          <p:cNvSpPr/>
          <p:nvPr/>
        </p:nvSpPr>
        <p:spPr>
          <a:xfrm>
            <a:off x="9192816" y="4424601"/>
            <a:ext cx="3089077" cy="1777008"/>
          </a:xfrm>
          <a:prstGeom prst="rect">
            <a:avLst/>
          </a:prstGeom>
          <a:noFill/>
          <a:ln/>
        </p:spPr>
        <p:txBody>
          <a:bodyPr wrap="square" rtlCol="0" anchor="t"/>
          <a:lstStyle/>
          <a:p>
            <a:pPr marL="0" indent="0" algn="l">
              <a:lnSpc>
                <a:spcPts val="2799"/>
              </a:lnSpc>
              <a:buNone/>
            </a:pPr>
            <a:r>
              <a:rPr lang="en-US" sz="1750" dirty="0">
                <a:solidFill>
                  <a:srgbClr val="CAD6DE"/>
                </a:solidFill>
                <a:latin typeface="Cabin" pitchFamily="34" charset="0"/>
                <a:ea typeface="Cabin" pitchFamily="34" charset="-122"/>
                <a:cs typeface="Cabin" pitchFamily="34" charset="-120"/>
              </a:rPr>
              <a:t>Together, these tables enable us to establish and maintain a robust user authentication and authorization framework for the system.</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GUI with C++             </a:t>
            </a:r>
          </a:p>
          <a:p>
            <a:endParaRPr lang="en-US" dirty="0"/>
          </a:p>
        </p:txBody>
      </p:sp>
      <p:pic>
        <p:nvPicPr>
          <p:cNvPr id="5" name="Picture 4">
            <a:extLst>
              <a:ext uri="{FF2B5EF4-FFF2-40B4-BE49-F238E27FC236}">
                <a16:creationId xmlns:a16="http://schemas.microsoft.com/office/drawing/2014/main" id="{B57329EE-A990-48F8-9191-EE006DED4C88}"/>
              </a:ext>
            </a:extLst>
          </p:cNvPr>
          <p:cNvPicPr>
            <a:picLocks noChangeAspect="1"/>
          </p:cNvPicPr>
          <p:nvPr/>
        </p:nvPicPr>
        <p:blipFill>
          <a:blip r:embed="rId4"/>
          <a:stretch>
            <a:fillRect/>
          </a:stretch>
        </p:blipFill>
        <p:spPr>
          <a:xfrm>
            <a:off x="1672526" y="2463793"/>
            <a:ext cx="11538410" cy="4162918"/>
          </a:xfrm>
          <a:prstGeom prst="rect">
            <a:avLst/>
          </a:prstGeom>
        </p:spPr>
      </p:pic>
    </p:spTree>
    <p:extLst>
      <p:ext uri="{BB962C8B-B14F-4D97-AF65-F5344CB8AC3E}">
        <p14:creationId xmlns:p14="http://schemas.microsoft.com/office/powerpoint/2010/main" val="2302978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Login Interface</a:t>
            </a:r>
          </a:p>
          <a:p>
            <a:endParaRPr lang="en-US" sz="6600" dirty="0">
              <a:solidFill>
                <a:schemeClr val="bg1"/>
              </a:solidFill>
            </a:endParaRPr>
          </a:p>
          <a:p>
            <a:r>
              <a:rPr lang="en-US" sz="6600" dirty="0">
                <a:solidFill>
                  <a:schemeClr val="bg1"/>
                </a:solidFill>
              </a:rPr>
              <a:t>                          </a:t>
            </a:r>
          </a:p>
          <a:p>
            <a:endParaRPr lang="en-US" dirty="0"/>
          </a:p>
        </p:txBody>
      </p:sp>
      <p:pic>
        <p:nvPicPr>
          <p:cNvPr id="5" name="Picture 4">
            <a:extLst>
              <a:ext uri="{FF2B5EF4-FFF2-40B4-BE49-F238E27FC236}">
                <a16:creationId xmlns:a16="http://schemas.microsoft.com/office/drawing/2014/main" id="{83AE4644-7E36-43B1-8A21-0CC0D383596D}"/>
              </a:ext>
            </a:extLst>
          </p:cNvPr>
          <p:cNvPicPr>
            <a:picLocks noChangeAspect="1"/>
          </p:cNvPicPr>
          <p:nvPr/>
        </p:nvPicPr>
        <p:blipFill>
          <a:blip r:embed="rId4"/>
          <a:stretch>
            <a:fillRect/>
          </a:stretch>
        </p:blipFill>
        <p:spPr>
          <a:xfrm>
            <a:off x="279698" y="1506712"/>
            <a:ext cx="13687498" cy="5883150"/>
          </a:xfrm>
          <a:prstGeom prst="rect">
            <a:avLst/>
          </a:prstGeom>
        </p:spPr>
      </p:pic>
    </p:spTree>
    <p:extLst>
      <p:ext uri="{BB962C8B-B14F-4D97-AF65-F5344CB8AC3E}">
        <p14:creationId xmlns:p14="http://schemas.microsoft.com/office/powerpoint/2010/main" val="2550707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a:t>
            </a:r>
          </a:p>
          <a:p>
            <a:endParaRPr lang="en-US" dirty="0"/>
          </a:p>
        </p:txBody>
      </p:sp>
      <p:pic>
        <p:nvPicPr>
          <p:cNvPr id="5" name="Picture 4">
            <a:extLst>
              <a:ext uri="{FF2B5EF4-FFF2-40B4-BE49-F238E27FC236}">
                <a16:creationId xmlns:a16="http://schemas.microsoft.com/office/drawing/2014/main" id="{7132E958-C4F5-43CE-B7B5-BD522B7CC2AB}"/>
              </a:ext>
            </a:extLst>
          </p:cNvPr>
          <p:cNvPicPr>
            <a:picLocks noChangeAspect="1"/>
          </p:cNvPicPr>
          <p:nvPr/>
        </p:nvPicPr>
        <p:blipFill>
          <a:blip r:embed="rId4"/>
          <a:stretch>
            <a:fillRect/>
          </a:stretch>
        </p:blipFill>
        <p:spPr>
          <a:xfrm>
            <a:off x="1150085" y="1459000"/>
            <a:ext cx="12330229" cy="5311600"/>
          </a:xfrm>
          <a:prstGeom prst="rect">
            <a:avLst/>
          </a:prstGeom>
        </p:spPr>
      </p:pic>
    </p:spTree>
    <p:extLst>
      <p:ext uri="{BB962C8B-B14F-4D97-AF65-F5344CB8AC3E}">
        <p14:creationId xmlns:p14="http://schemas.microsoft.com/office/powerpoint/2010/main" val="5744693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DATABASE Tables Menu</a:t>
            </a:r>
          </a:p>
          <a:p>
            <a:endParaRPr lang="en-US" dirty="0"/>
          </a:p>
        </p:txBody>
      </p:sp>
      <p:pic>
        <p:nvPicPr>
          <p:cNvPr id="5" name="Picture 4">
            <a:extLst>
              <a:ext uri="{FF2B5EF4-FFF2-40B4-BE49-F238E27FC236}">
                <a16:creationId xmlns:a16="http://schemas.microsoft.com/office/drawing/2014/main" id="{61A44407-01A4-4FA0-9142-8D2BB8469112}"/>
              </a:ext>
            </a:extLst>
          </p:cNvPr>
          <p:cNvPicPr>
            <a:picLocks noChangeAspect="1"/>
          </p:cNvPicPr>
          <p:nvPr/>
        </p:nvPicPr>
        <p:blipFill>
          <a:blip r:embed="rId4"/>
          <a:stretch>
            <a:fillRect/>
          </a:stretch>
        </p:blipFill>
        <p:spPr>
          <a:xfrm>
            <a:off x="961073" y="2053160"/>
            <a:ext cx="12041280" cy="5240525"/>
          </a:xfrm>
          <a:prstGeom prst="rect">
            <a:avLst/>
          </a:prstGeom>
        </p:spPr>
      </p:pic>
    </p:spTree>
    <p:extLst>
      <p:ext uri="{BB962C8B-B14F-4D97-AF65-F5344CB8AC3E}">
        <p14:creationId xmlns:p14="http://schemas.microsoft.com/office/powerpoint/2010/main" val="3066660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TABLES</a:t>
            </a:r>
          </a:p>
          <a:p>
            <a:endParaRPr lang="en-US" dirty="0"/>
          </a:p>
        </p:txBody>
      </p:sp>
      <p:sp>
        <p:nvSpPr>
          <p:cNvPr id="12" name="Rectangle 11">
            <a:extLst>
              <a:ext uri="{FF2B5EF4-FFF2-40B4-BE49-F238E27FC236}">
                <a16:creationId xmlns:a16="http://schemas.microsoft.com/office/drawing/2014/main" id="{E4DDF584-29E7-4F73-9E1E-58AC59BB38D4}"/>
              </a:ext>
            </a:extLst>
          </p:cNvPr>
          <p:cNvSpPr/>
          <p:nvPr/>
        </p:nvSpPr>
        <p:spPr>
          <a:xfrm>
            <a:off x="1172584" y="1807285"/>
            <a:ext cx="5282004" cy="5378823"/>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4000" dirty="0" err="1"/>
              <a:t>Dropshipped_Products</a:t>
            </a:r>
            <a:endParaRPr lang="en-US" sz="4000" dirty="0"/>
          </a:p>
          <a:p>
            <a:pPr algn="ctr"/>
            <a:r>
              <a:rPr lang="en-US" sz="4000" dirty="0" err="1"/>
              <a:t>Warehouse_Products</a:t>
            </a:r>
            <a:endParaRPr lang="en-US" sz="4000" dirty="0"/>
          </a:p>
          <a:p>
            <a:pPr algn="ctr"/>
            <a:r>
              <a:rPr lang="en-US" sz="4000" dirty="0" err="1"/>
              <a:t>Shopify_Store</a:t>
            </a:r>
            <a:endParaRPr lang="en-US" sz="4000" dirty="0"/>
          </a:p>
          <a:p>
            <a:pPr algn="ctr"/>
            <a:r>
              <a:rPr lang="en-US" sz="4000" dirty="0"/>
              <a:t>Orders</a:t>
            </a:r>
          </a:p>
        </p:txBody>
      </p:sp>
      <p:sp>
        <p:nvSpPr>
          <p:cNvPr id="13" name="Rectangle 12">
            <a:extLst>
              <a:ext uri="{FF2B5EF4-FFF2-40B4-BE49-F238E27FC236}">
                <a16:creationId xmlns:a16="http://schemas.microsoft.com/office/drawing/2014/main" id="{23D12825-E5A3-4F50-BE34-372B37FA5C23}"/>
              </a:ext>
            </a:extLst>
          </p:cNvPr>
          <p:cNvSpPr/>
          <p:nvPr/>
        </p:nvSpPr>
        <p:spPr>
          <a:xfrm>
            <a:off x="7433534" y="1807285"/>
            <a:ext cx="5583219" cy="5378823"/>
          </a:xfrm>
          <a:prstGeom prst="rect">
            <a:avLst/>
          </a:prstGeom>
          <a:solidFill>
            <a:schemeClr val="accent3">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4800" dirty="0"/>
              <a:t>Users</a:t>
            </a:r>
          </a:p>
          <a:p>
            <a:pPr algn="ctr"/>
            <a:r>
              <a:rPr lang="en-US" sz="4800" dirty="0"/>
              <a:t>Sales</a:t>
            </a:r>
          </a:p>
          <a:p>
            <a:pPr algn="ctr"/>
            <a:r>
              <a:rPr lang="en-US" sz="4800" dirty="0"/>
              <a:t>Credential</a:t>
            </a:r>
          </a:p>
          <a:p>
            <a:pPr algn="ctr"/>
            <a:r>
              <a:rPr lang="en-US" sz="4800" dirty="0" err="1"/>
              <a:t>Amazon_Store</a:t>
            </a:r>
            <a:endParaRPr lang="en-US" sz="4800" dirty="0"/>
          </a:p>
          <a:p>
            <a:pPr algn="ct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a:t>
            </a:r>
          </a:p>
          <a:p>
            <a:endParaRPr lang="en-US" dirty="0"/>
          </a:p>
        </p:txBody>
      </p:sp>
      <p:pic>
        <p:nvPicPr>
          <p:cNvPr id="5" name="Picture 4">
            <a:extLst>
              <a:ext uri="{FF2B5EF4-FFF2-40B4-BE49-F238E27FC236}">
                <a16:creationId xmlns:a16="http://schemas.microsoft.com/office/drawing/2014/main" id="{1775FCB3-229B-471E-B138-E700467DEDA8}"/>
              </a:ext>
            </a:extLst>
          </p:cNvPr>
          <p:cNvPicPr>
            <a:picLocks noChangeAspect="1"/>
          </p:cNvPicPr>
          <p:nvPr/>
        </p:nvPicPr>
        <p:blipFill>
          <a:blip r:embed="rId4"/>
          <a:stretch>
            <a:fillRect/>
          </a:stretch>
        </p:blipFill>
        <p:spPr>
          <a:xfrm>
            <a:off x="2009248" y="700950"/>
            <a:ext cx="9579170" cy="2072820"/>
          </a:xfrm>
          <a:prstGeom prst="rect">
            <a:avLst/>
          </a:prstGeom>
        </p:spPr>
      </p:pic>
      <p:pic>
        <p:nvPicPr>
          <p:cNvPr id="7" name="Picture 6">
            <a:extLst>
              <a:ext uri="{FF2B5EF4-FFF2-40B4-BE49-F238E27FC236}">
                <a16:creationId xmlns:a16="http://schemas.microsoft.com/office/drawing/2014/main" id="{E706517D-DA6D-486C-9E16-C28BF5E17C92}"/>
              </a:ext>
            </a:extLst>
          </p:cNvPr>
          <p:cNvPicPr>
            <a:picLocks noChangeAspect="1"/>
          </p:cNvPicPr>
          <p:nvPr/>
        </p:nvPicPr>
        <p:blipFill>
          <a:blip r:embed="rId5"/>
          <a:stretch>
            <a:fillRect/>
          </a:stretch>
        </p:blipFill>
        <p:spPr>
          <a:xfrm>
            <a:off x="2009248" y="2946509"/>
            <a:ext cx="8382726" cy="4359018"/>
          </a:xfrm>
          <a:prstGeom prst="rect">
            <a:avLst/>
          </a:prstGeom>
        </p:spPr>
      </p:pic>
    </p:spTree>
    <p:extLst>
      <p:ext uri="{BB962C8B-B14F-4D97-AF65-F5344CB8AC3E}">
        <p14:creationId xmlns:p14="http://schemas.microsoft.com/office/powerpoint/2010/main" val="19488488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a:t>
            </a:r>
          </a:p>
          <a:p>
            <a:endParaRPr lang="en-US" dirty="0"/>
          </a:p>
        </p:txBody>
      </p:sp>
      <p:pic>
        <p:nvPicPr>
          <p:cNvPr id="7" name="Picture 6">
            <a:extLst>
              <a:ext uri="{FF2B5EF4-FFF2-40B4-BE49-F238E27FC236}">
                <a16:creationId xmlns:a16="http://schemas.microsoft.com/office/drawing/2014/main" id="{303F563B-5FBE-4926-9131-992F1030F039}"/>
              </a:ext>
            </a:extLst>
          </p:cNvPr>
          <p:cNvPicPr>
            <a:picLocks noChangeAspect="1"/>
          </p:cNvPicPr>
          <p:nvPr/>
        </p:nvPicPr>
        <p:blipFill>
          <a:blip r:embed="rId4"/>
          <a:stretch>
            <a:fillRect/>
          </a:stretch>
        </p:blipFill>
        <p:spPr>
          <a:xfrm>
            <a:off x="1409640" y="1316504"/>
            <a:ext cx="11635544" cy="5213388"/>
          </a:xfrm>
          <a:prstGeom prst="rect">
            <a:avLst/>
          </a:prstGeom>
        </p:spPr>
      </p:pic>
    </p:spTree>
    <p:extLst>
      <p:ext uri="{BB962C8B-B14F-4D97-AF65-F5344CB8AC3E}">
        <p14:creationId xmlns:p14="http://schemas.microsoft.com/office/powerpoint/2010/main" val="26844401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a:t>
            </a:r>
          </a:p>
          <a:p>
            <a:endParaRPr lang="en-US" dirty="0"/>
          </a:p>
        </p:txBody>
      </p:sp>
      <p:pic>
        <p:nvPicPr>
          <p:cNvPr id="5" name="Picture 4">
            <a:extLst>
              <a:ext uri="{FF2B5EF4-FFF2-40B4-BE49-F238E27FC236}">
                <a16:creationId xmlns:a16="http://schemas.microsoft.com/office/drawing/2014/main" id="{9781D69A-C440-4D24-ADAA-13B1351DEFB4}"/>
              </a:ext>
            </a:extLst>
          </p:cNvPr>
          <p:cNvPicPr>
            <a:picLocks noChangeAspect="1"/>
          </p:cNvPicPr>
          <p:nvPr/>
        </p:nvPicPr>
        <p:blipFill>
          <a:blip r:embed="rId4"/>
          <a:stretch>
            <a:fillRect/>
          </a:stretch>
        </p:blipFill>
        <p:spPr>
          <a:xfrm>
            <a:off x="107885" y="193638"/>
            <a:ext cx="9453983" cy="5366703"/>
          </a:xfrm>
          <a:prstGeom prst="rect">
            <a:avLst/>
          </a:prstGeom>
        </p:spPr>
      </p:pic>
    </p:spTree>
    <p:extLst>
      <p:ext uri="{BB962C8B-B14F-4D97-AF65-F5344CB8AC3E}">
        <p14:creationId xmlns:p14="http://schemas.microsoft.com/office/powerpoint/2010/main" val="18913478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a:t>
            </a:r>
          </a:p>
          <a:p>
            <a:endParaRPr lang="en-US" dirty="0"/>
          </a:p>
        </p:txBody>
      </p:sp>
      <p:pic>
        <p:nvPicPr>
          <p:cNvPr id="7" name="Picture 6">
            <a:extLst>
              <a:ext uri="{FF2B5EF4-FFF2-40B4-BE49-F238E27FC236}">
                <a16:creationId xmlns:a16="http://schemas.microsoft.com/office/drawing/2014/main" id="{7B72A0EA-7DC0-418F-A847-B75088E21199}"/>
              </a:ext>
            </a:extLst>
          </p:cNvPr>
          <p:cNvPicPr>
            <a:picLocks noChangeAspect="1"/>
          </p:cNvPicPr>
          <p:nvPr/>
        </p:nvPicPr>
        <p:blipFill>
          <a:blip r:embed="rId4"/>
          <a:stretch>
            <a:fillRect/>
          </a:stretch>
        </p:blipFill>
        <p:spPr>
          <a:xfrm>
            <a:off x="0" y="0"/>
            <a:ext cx="9563929" cy="3939881"/>
          </a:xfrm>
          <a:prstGeom prst="rect">
            <a:avLst/>
          </a:prstGeom>
        </p:spPr>
      </p:pic>
      <p:pic>
        <p:nvPicPr>
          <p:cNvPr id="9" name="Picture 8">
            <a:extLst>
              <a:ext uri="{FF2B5EF4-FFF2-40B4-BE49-F238E27FC236}">
                <a16:creationId xmlns:a16="http://schemas.microsoft.com/office/drawing/2014/main" id="{F98B7121-5F2A-4D6D-BF01-730E3974B05E}"/>
              </a:ext>
            </a:extLst>
          </p:cNvPr>
          <p:cNvPicPr>
            <a:picLocks noChangeAspect="1"/>
          </p:cNvPicPr>
          <p:nvPr/>
        </p:nvPicPr>
        <p:blipFill>
          <a:blip r:embed="rId5"/>
          <a:stretch>
            <a:fillRect/>
          </a:stretch>
        </p:blipFill>
        <p:spPr>
          <a:xfrm>
            <a:off x="5944115" y="4379804"/>
            <a:ext cx="7239627" cy="2933954"/>
          </a:xfrm>
          <a:prstGeom prst="rect">
            <a:avLst/>
          </a:prstGeom>
        </p:spPr>
      </p:pic>
    </p:spTree>
    <p:extLst>
      <p:ext uri="{BB962C8B-B14F-4D97-AF65-F5344CB8AC3E}">
        <p14:creationId xmlns:p14="http://schemas.microsoft.com/office/powerpoint/2010/main" val="30369071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a:t>
            </a:r>
          </a:p>
          <a:p>
            <a:endParaRPr lang="en-US" dirty="0"/>
          </a:p>
        </p:txBody>
      </p:sp>
      <p:pic>
        <p:nvPicPr>
          <p:cNvPr id="5" name="Picture 4">
            <a:extLst>
              <a:ext uri="{FF2B5EF4-FFF2-40B4-BE49-F238E27FC236}">
                <a16:creationId xmlns:a16="http://schemas.microsoft.com/office/drawing/2014/main" id="{8C2BC297-D3A6-40E9-AB53-5979461A116C}"/>
              </a:ext>
            </a:extLst>
          </p:cNvPr>
          <p:cNvPicPr>
            <a:picLocks noChangeAspect="1"/>
          </p:cNvPicPr>
          <p:nvPr/>
        </p:nvPicPr>
        <p:blipFill>
          <a:blip r:embed="rId4"/>
          <a:stretch>
            <a:fillRect/>
          </a:stretch>
        </p:blipFill>
        <p:spPr>
          <a:xfrm>
            <a:off x="0" y="280573"/>
            <a:ext cx="6125743" cy="3613695"/>
          </a:xfrm>
          <a:prstGeom prst="rect">
            <a:avLst/>
          </a:prstGeom>
        </p:spPr>
      </p:pic>
      <p:pic>
        <p:nvPicPr>
          <p:cNvPr id="7" name="Picture 6">
            <a:extLst>
              <a:ext uri="{FF2B5EF4-FFF2-40B4-BE49-F238E27FC236}">
                <a16:creationId xmlns:a16="http://schemas.microsoft.com/office/drawing/2014/main" id="{D6379372-95EC-4373-8B88-A6569954871F}"/>
              </a:ext>
            </a:extLst>
          </p:cNvPr>
          <p:cNvPicPr>
            <a:picLocks noChangeAspect="1"/>
          </p:cNvPicPr>
          <p:nvPr/>
        </p:nvPicPr>
        <p:blipFill>
          <a:blip r:embed="rId5"/>
          <a:stretch>
            <a:fillRect/>
          </a:stretch>
        </p:blipFill>
        <p:spPr>
          <a:xfrm>
            <a:off x="6125743" y="477590"/>
            <a:ext cx="8504657" cy="5273497"/>
          </a:xfrm>
          <a:prstGeom prst="rect">
            <a:avLst/>
          </a:prstGeom>
        </p:spPr>
      </p:pic>
    </p:spTree>
    <p:extLst>
      <p:ext uri="{BB962C8B-B14F-4D97-AF65-F5344CB8AC3E}">
        <p14:creationId xmlns:p14="http://schemas.microsoft.com/office/powerpoint/2010/main" val="20709651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934760"/>
            <a:ext cx="9075182" cy="694373"/>
          </a:xfrm>
          <a:prstGeom prst="rect">
            <a:avLst/>
          </a:prstGeom>
          <a:noFill/>
          <a:ln/>
        </p:spPr>
        <p:txBody>
          <a:bodyPr wrap="none" rtlCol="0" anchor="t"/>
          <a:lstStyle/>
          <a:p>
            <a:pPr marL="0" indent="0">
              <a:lnSpc>
                <a:spcPts val="5468"/>
              </a:lnSpc>
              <a:buNone/>
            </a:pPr>
            <a:r>
              <a:rPr lang="en-US" sz="4374" dirty="0">
                <a:solidFill>
                  <a:srgbClr val="FFFFFF"/>
                </a:solidFill>
                <a:latin typeface="Unbounded" pitchFamily="34" charset="0"/>
                <a:ea typeface="Unbounded" pitchFamily="34" charset="-122"/>
                <a:cs typeface="Unbounded" pitchFamily="34" charset="-120"/>
              </a:rPr>
              <a:t>Performance and Analytics</a:t>
            </a:r>
            <a:endParaRPr lang="en-US" sz="4374" dirty="0"/>
          </a:p>
        </p:txBody>
      </p:sp>
      <p:pic>
        <p:nvPicPr>
          <p:cNvPr id="6" name="Image 2" descr="preencoded.png"/>
          <p:cNvPicPr>
            <a:picLocks noChangeAspect="1"/>
          </p:cNvPicPr>
          <p:nvPr/>
        </p:nvPicPr>
        <p:blipFill>
          <a:blip r:embed="rId5"/>
          <a:stretch>
            <a:fillRect/>
          </a:stretch>
        </p:blipFill>
        <p:spPr>
          <a:xfrm>
            <a:off x="833199" y="1962388"/>
            <a:ext cx="1110972" cy="1777484"/>
          </a:xfrm>
          <a:prstGeom prst="rect">
            <a:avLst/>
          </a:prstGeom>
        </p:spPr>
      </p:pic>
      <p:sp>
        <p:nvSpPr>
          <p:cNvPr id="7" name="Text 2"/>
          <p:cNvSpPr/>
          <p:nvPr/>
        </p:nvSpPr>
        <p:spPr>
          <a:xfrm>
            <a:off x="2277428" y="2184559"/>
            <a:ext cx="2777490" cy="347186"/>
          </a:xfrm>
          <a:prstGeom prst="rect">
            <a:avLst/>
          </a:prstGeom>
          <a:noFill/>
          <a:ln/>
        </p:spPr>
        <p:txBody>
          <a:bodyPr wrap="none" rtlCol="0" anchor="t"/>
          <a:lstStyle/>
          <a:p>
            <a:pPr marL="0" indent="0" algn="l">
              <a:lnSpc>
                <a:spcPts val="2734"/>
              </a:lnSpc>
              <a:buNone/>
            </a:pPr>
            <a:r>
              <a:rPr lang="en-US" sz="2187" dirty="0">
                <a:solidFill>
                  <a:srgbClr val="FFFFFF"/>
                </a:solidFill>
                <a:latin typeface="Unbounded" pitchFamily="34" charset="0"/>
                <a:ea typeface="Unbounded" pitchFamily="34" charset="-122"/>
                <a:cs typeface="Unbounded" pitchFamily="34" charset="-120"/>
              </a:rPr>
              <a:t>Sales Data</a:t>
            </a:r>
            <a:endParaRPr lang="en-US" sz="2187" dirty="0"/>
          </a:p>
        </p:txBody>
      </p:sp>
      <p:sp>
        <p:nvSpPr>
          <p:cNvPr id="8" name="Text 3"/>
          <p:cNvSpPr/>
          <p:nvPr/>
        </p:nvSpPr>
        <p:spPr>
          <a:xfrm>
            <a:off x="2277428" y="2664976"/>
            <a:ext cx="7862173" cy="710803"/>
          </a:xfrm>
          <a:prstGeom prst="rect">
            <a:avLst/>
          </a:prstGeom>
          <a:noFill/>
          <a:ln/>
        </p:spPr>
        <p:txBody>
          <a:bodyPr wrap="square" rtlCol="0" anchor="t"/>
          <a:lstStyle/>
          <a:p>
            <a:pPr marL="0" indent="0" algn="l">
              <a:lnSpc>
                <a:spcPts val="2799"/>
              </a:lnSpc>
              <a:buNone/>
            </a:pPr>
            <a:r>
              <a:rPr lang="en-US" sz="1750" dirty="0">
                <a:solidFill>
                  <a:srgbClr val="CAD6DE"/>
                </a:solidFill>
                <a:latin typeface="Cabin" pitchFamily="34" charset="0"/>
                <a:ea typeface="Cabin" pitchFamily="34" charset="-122"/>
                <a:cs typeface="Cabin" pitchFamily="34" charset="-120"/>
              </a:rPr>
              <a:t>The Sales table captures detailed information about every transaction, including revenue, profit margins, and sales channels.</a:t>
            </a:r>
            <a:endParaRPr lang="en-US" sz="1750" dirty="0"/>
          </a:p>
        </p:txBody>
      </p:sp>
      <p:pic>
        <p:nvPicPr>
          <p:cNvPr id="9" name="Image 3" descr="preencoded.png"/>
          <p:cNvPicPr>
            <a:picLocks noChangeAspect="1"/>
          </p:cNvPicPr>
          <p:nvPr/>
        </p:nvPicPr>
        <p:blipFill>
          <a:blip r:embed="rId6"/>
          <a:stretch>
            <a:fillRect/>
          </a:stretch>
        </p:blipFill>
        <p:spPr>
          <a:xfrm>
            <a:off x="833199" y="3739872"/>
            <a:ext cx="1110972" cy="1777484"/>
          </a:xfrm>
          <a:prstGeom prst="rect">
            <a:avLst/>
          </a:prstGeom>
        </p:spPr>
      </p:pic>
      <p:sp>
        <p:nvSpPr>
          <p:cNvPr id="10" name="Text 4"/>
          <p:cNvSpPr/>
          <p:nvPr/>
        </p:nvSpPr>
        <p:spPr>
          <a:xfrm>
            <a:off x="2277428" y="3962043"/>
            <a:ext cx="3874175" cy="347186"/>
          </a:xfrm>
          <a:prstGeom prst="rect">
            <a:avLst/>
          </a:prstGeom>
          <a:noFill/>
          <a:ln/>
        </p:spPr>
        <p:txBody>
          <a:bodyPr wrap="none" rtlCol="0" anchor="t"/>
          <a:lstStyle/>
          <a:p>
            <a:pPr marL="0" indent="0" algn="l">
              <a:lnSpc>
                <a:spcPts val="2734"/>
              </a:lnSpc>
              <a:buNone/>
            </a:pPr>
            <a:r>
              <a:rPr lang="en-US" sz="2187" dirty="0">
                <a:solidFill>
                  <a:srgbClr val="FFFFFF"/>
                </a:solidFill>
                <a:latin typeface="Unbounded" pitchFamily="34" charset="0"/>
                <a:ea typeface="Unbounded" pitchFamily="34" charset="-122"/>
                <a:cs typeface="Unbounded" pitchFamily="34" charset="-120"/>
              </a:rPr>
              <a:t>Employee Performance</a:t>
            </a:r>
            <a:endParaRPr lang="en-US" sz="2187" dirty="0"/>
          </a:p>
        </p:txBody>
      </p:sp>
      <p:sp>
        <p:nvSpPr>
          <p:cNvPr id="11" name="Text 5"/>
          <p:cNvSpPr/>
          <p:nvPr/>
        </p:nvSpPr>
        <p:spPr>
          <a:xfrm>
            <a:off x="2277428" y="4442460"/>
            <a:ext cx="7862173" cy="710803"/>
          </a:xfrm>
          <a:prstGeom prst="rect">
            <a:avLst/>
          </a:prstGeom>
          <a:noFill/>
          <a:ln/>
        </p:spPr>
        <p:txBody>
          <a:bodyPr wrap="square" rtlCol="0" anchor="t"/>
          <a:lstStyle/>
          <a:p>
            <a:pPr marL="0" indent="0" algn="l">
              <a:lnSpc>
                <a:spcPts val="2799"/>
              </a:lnSpc>
              <a:buNone/>
            </a:pPr>
            <a:r>
              <a:rPr lang="en-US" sz="1750" dirty="0">
                <a:solidFill>
                  <a:srgbClr val="CAD6DE"/>
                </a:solidFill>
                <a:latin typeface="Cabin" pitchFamily="34" charset="0"/>
                <a:ea typeface="Cabin" pitchFamily="34" charset="-122"/>
                <a:cs typeface="Cabin" pitchFamily="34" charset="-120"/>
              </a:rPr>
              <a:t>The Employees_data table tracks key metrics on employee productivity, such as sales figures, customer satisfaction, and task completion rates.</a:t>
            </a:r>
            <a:endParaRPr lang="en-US" sz="1750" dirty="0"/>
          </a:p>
        </p:txBody>
      </p:sp>
      <p:pic>
        <p:nvPicPr>
          <p:cNvPr id="12" name="Image 4" descr="preencoded.png"/>
          <p:cNvPicPr>
            <a:picLocks noChangeAspect="1"/>
          </p:cNvPicPr>
          <p:nvPr/>
        </p:nvPicPr>
        <p:blipFill>
          <a:blip r:embed="rId7"/>
          <a:stretch>
            <a:fillRect/>
          </a:stretch>
        </p:blipFill>
        <p:spPr>
          <a:xfrm>
            <a:off x="833199" y="5517356"/>
            <a:ext cx="1110972" cy="1777484"/>
          </a:xfrm>
          <a:prstGeom prst="rect">
            <a:avLst/>
          </a:prstGeom>
        </p:spPr>
      </p:pic>
      <p:sp>
        <p:nvSpPr>
          <p:cNvPr id="13" name="Text 6"/>
          <p:cNvSpPr/>
          <p:nvPr/>
        </p:nvSpPr>
        <p:spPr>
          <a:xfrm>
            <a:off x="2277428" y="5739527"/>
            <a:ext cx="3989427" cy="347186"/>
          </a:xfrm>
          <a:prstGeom prst="rect">
            <a:avLst/>
          </a:prstGeom>
          <a:noFill/>
          <a:ln/>
        </p:spPr>
        <p:txBody>
          <a:bodyPr wrap="none" rtlCol="0" anchor="t"/>
          <a:lstStyle/>
          <a:p>
            <a:pPr marL="0" indent="0" algn="l">
              <a:lnSpc>
                <a:spcPts val="2734"/>
              </a:lnSpc>
              <a:buNone/>
            </a:pPr>
            <a:r>
              <a:rPr lang="en-US" sz="2187" dirty="0">
                <a:solidFill>
                  <a:srgbClr val="FFFFFF"/>
                </a:solidFill>
                <a:latin typeface="Unbounded" pitchFamily="34" charset="0"/>
                <a:ea typeface="Unbounded" pitchFamily="34" charset="-122"/>
                <a:cs typeface="Unbounded" pitchFamily="34" charset="-120"/>
              </a:rPr>
              <a:t>Comprehensive Insights</a:t>
            </a:r>
            <a:endParaRPr lang="en-US" sz="2187" dirty="0"/>
          </a:p>
        </p:txBody>
      </p:sp>
      <p:sp>
        <p:nvSpPr>
          <p:cNvPr id="14" name="Text 7"/>
          <p:cNvSpPr/>
          <p:nvPr/>
        </p:nvSpPr>
        <p:spPr>
          <a:xfrm>
            <a:off x="2277428" y="6219944"/>
            <a:ext cx="7862173" cy="710803"/>
          </a:xfrm>
          <a:prstGeom prst="rect">
            <a:avLst/>
          </a:prstGeom>
          <a:noFill/>
          <a:ln/>
        </p:spPr>
        <p:txBody>
          <a:bodyPr wrap="square" rtlCol="0" anchor="t"/>
          <a:lstStyle/>
          <a:p>
            <a:pPr marL="0" indent="0" algn="l">
              <a:lnSpc>
                <a:spcPts val="2799"/>
              </a:lnSpc>
              <a:buNone/>
            </a:pPr>
            <a:r>
              <a:rPr lang="en-US" sz="1750" dirty="0">
                <a:solidFill>
                  <a:srgbClr val="CAD6DE"/>
                </a:solidFill>
                <a:latin typeface="Cabin" pitchFamily="34" charset="0"/>
                <a:ea typeface="Cabin" pitchFamily="34" charset="-122"/>
                <a:cs typeface="Cabin" pitchFamily="34" charset="-120"/>
              </a:rPr>
              <a:t>By analyzing the data from these tables, we can gain valuable insights to optimize sales strategies, improve operational efficiency, and empower our workforce.</a:t>
            </a:r>
            <a:endParaRPr lang="en-US" sz="175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0758" y="-10758"/>
            <a:ext cx="14630400" cy="8229600"/>
          </a:xfrm>
          <a:prstGeom prst="rect">
            <a:avLst/>
          </a:prstGeom>
          <a:solidFill>
            <a:srgbClr val="112836"/>
          </a:solidFill>
          <a:ln/>
        </p:spPr>
      </p:sp>
      <p:sp>
        <p:nvSpPr>
          <p:cNvPr id="4" name="Text 1"/>
          <p:cNvSpPr/>
          <p:nvPr/>
        </p:nvSpPr>
        <p:spPr>
          <a:xfrm>
            <a:off x="2348389" y="667345"/>
            <a:ext cx="9933503" cy="2083118"/>
          </a:xfrm>
          <a:prstGeom prst="rect">
            <a:avLst/>
          </a:prstGeom>
          <a:noFill/>
          <a:ln/>
        </p:spPr>
        <p:txBody>
          <a:bodyPr wrap="square" rtlCol="0" anchor="t"/>
          <a:lstStyle/>
          <a:p>
            <a:pPr marL="0" indent="0">
              <a:lnSpc>
                <a:spcPts val="5468"/>
              </a:lnSpc>
              <a:buNone/>
            </a:pPr>
            <a:r>
              <a:rPr lang="en-US" sz="4374" dirty="0">
                <a:solidFill>
                  <a:srgbClr val="FFFFFF"/>
                </a:solidFill>
                <a:latin typeface="Unbounded" pitchFamily="34" charset="0"/>
                <a:ea typeface="Unbounded" pitchFamily="34" charset="-122"/>
                <a:cs typeface="Unbounded" pitchFamily="34" charset="-120"/>
              </a:rPr>
              <a:t>Conclusion: Leveraging the Database for Efficient Inventory Management</a:t>
            </a:r>
            <a:endParaRPr lang="en-US" sz="4374" dirty="0"/>
          </a:p>
        </p:txBody>
      </p:sp>
      <p:sp>
        <p:nvSpPr>
          <p:cNvPr id="5" name="Text 2"/>
          <p:cNvSpPr/>
          <p:nvPr/>
        </p:nvSpPr>
        <p:spPr>
          <a:xfrm>
            <a:off x="2570678" y="3335655"/>
            <a:ext cx="2035135" cy="710803"/>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Comprehensive Inventory Tracking</a:t>
            </a:r>
            <a:endParaRPr lang="en-US" sz="1750" dirty="0"/>
          </a:p>
        </p:txBody>
      </p:sp>
      <p:sp>
        <p:nvSpPr>
          <p:cNvPr id="6" name="Text 3"/>
          <p:cNvSpPr/>
          <p:nvPr/>
        </p:nvSpPr>
        <p:spPr>
          <a:xfrm>
            <a:off x="5057775" y="3335655"/>
            <a:ext cx="2031325" cy="1066205"/>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Seamless Omnichannel Integration</a:t>
            </a:r>
            <a:endParaRPr lang="en-US" sz="1750" dirty="0"/>
          </a:p>
        </p:txBody>
      </p:sp>
      <p:sp>
        <p:nvSpPr>
          <p:cNvPr id="7" name="Text 4"/>
          <p:cNvSpPr/>
          <p:nvPr/>
        </p:nvSpPr>
        <p:spPr>
          <a:xfrm>
            <a:off x="7541062" y="3335655"/>
            <a:ext cx="2031325" cy="710803"/>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Detailed Order Management</a:t>
            </a:r>
            <a:endParaRPr lang="en-US" sz="1750" dirty="0"/>
          </a:p>
        </p:txBody>
      </p:sp>
      <p:sp>
        <p:nvSpPr>
          <p:cNvPr id="8" name="Text 5"/>
          <p:cNvSpPr/>
          <p:nvPr/>
        </p:nvSpPr>
        <p:spPr>
          <a:xfrm>
            <a:off x="10024348" y="3335655"/>
            <a:ext cx="2035135" cy="710803"/>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Secure User Access and Authentication</a:t>
            </a:r>
            <a:endParaRPr lang="en-US" sz="1750" dirty="0"/>
          </a:p>
        </p:txBody>
      </p:sp>
      <p:sp>
        <p:nvSpPr>
          <p:cNvPr id="9" name="Shape 6"/>
          <p:cNvSpPr/>
          <p:nvPr/>
        </p:nvSpPr>
        <p:spPr>
          <a:xfrm>
            <a:off x="2348389" y="4542711"/>
            <a:ext cx="9933503" cy="1703308"/>
          </a:xfrm>
          <a:prstGeom prst="rect">
            <a:avLst/>
          </a:prstGeom>
          <a:solidFill>
            <a:srgbClr val="223D4D"/>
          </a:solidFill>
          <a:ln/>
        </p:spPr>
      </p:sp>
      <p:sp>
        <p:nvSpPr>
          <p:cNvPr id="10" name="Text 7"/>
          <p:cNvSpPr/>
          <p:nvPr/>
        </p:nvSpPr>
        <p:spPr>
          <a:xfrm>
            <a:off x="2570678" y="4683562"/>
            <a:ext cx="2035135" cy="710803"/>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Real-time Inventory Visibility</a:t>
            </a:r>
            <a:endParaRPr lang="en-US" sz="1750" dirty="0"/>
          </a:p>
        </p:txBody>
      </p:sp>
      <p:sp>
        <p:nvSpPr>
          <p:cNvPr id="11" name="Text 8"/>
          <p:cNvSpPr/>
          <p:nvPr/>
        </p:nvSpPr>
        <p:spPr>
          <a:xfrm>
            <a:off x="5057775" y="4683562"/>
            <a:ext cx="2031325" cy="710803"/>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Multichannel Sales Analytics</a:t>
            </a:r>
            <a:endParaRPr lang="en-US" sz="1750" dirty="0"/>
          </a:p>
        </p:txBody>
      </p:sp>
      <p:sp>
        <p:nvSpPr>
          <p:cNvPr id="12" name="Text 9"/>
          <p:cNvSpPr/>
          <p:nvPr/>
        </p:nvSpPr>
        <p:spPr>
          <a:xfrm>
            <a:off x="7541062" y="4683562"/>
            <a:ext cx="2031325" cy="710803"/>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Customer Insights and Reporting</a:t>
            </a:r>
            <a:endParaRPr lang="en-US" sz="1750" dirty="0"/>
          </a:p>
        </p:txBody>
      </p:sp>
      <p:sp>
        <p:nvSpPr>
          <p:cNvPr id="13" name="Text 10"/>
          <p:cNvSpPr/>
          <p:nvPr/>
        </p:nvSpPr>
        <p:spPr>
          <a:xfrm>
            <a:off x="10024348" y="4683562"/>
            <a:ext cx="2035135" cy="1421606"/>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Performance Optimization and Workforce Empowerment</a:t>
            </a:r>
            <a:endParaRPr lang="en-US" sz="1750" dirty="0"/>
          </a:p>
        </p:txBody>
      </p:sp>
      <p:sp>
        <p:nvSpPr>
          <p:cNvPr id="14" name="Text 11"/>
          <p:cNvSpPr/>
          <p:nvPr/>
        </p:nvSpPr>
        <p:spPr>
          <a:xfrm>
            <a:off x="2348389" y="6495931"/>
            <a:ext cx="9933503" cy="1066205"/>
          </a:xfrm>
          <a:prstGeom prst="rect">
            <a:avLst/>
          </a:prstGeom>
          <a:noFill/>
          <a:ln/>
        </p:spPr>
        <p:txBody>
          <a:bodyPr wrap="square" rtlCol="0" anchor="t"/>
          <a:lstStyle/>
          <a:p>
            <a:pPr marL="0" indent="0">
              <a:lnSpc>
                <a:spcPts val="2799"/>
              </a:lnSpc>
              <a:buNone/>
            </a:pPr>
            <a:r>
              <a:rPr lang="en-US" sz="1750" dirty="0">
                <a:solidFill>
                  <a:srgbClr val="CAD6DE"/>
                </a:solidFill>
                <a:latin typeface="Cabin" pitchFamily="34" charset="0"/>
                <a:ea typeface="Cabin" pitchFamily="34" charset="-122"/>
                <a:cs typeface="Cabin" pitchFamily="34" charset="-120"/>
              </a:rPr>
              <a:t>In conclusion, this robust Inventory Management System, powered by the comprehensive database, enables us to streamline our inventory operations, enhance customer experience, and drive continuous improvement across all aspects of our business.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39849" y="0"/>
            <a:ext cx="14630400" cy="8229600"/>
          </a:xfrm>
          <a:prstGeom prst="rect">
            <a:avLst/>
          </a:prstGeom>
        </p:spPr>
      </p:pic>
      <p:sp>
        <p:nvSpPr>
          <p:cNvPr id="11" name="Rectangle 10">
            <a:extLst>
              <a:ext uri="{FF2B5EF4-FFF2-40B4-BE49-F238E27FC236}">
                <a16:creationId xmlns:a16="http://schemas.microsoft.com/office/drawing/2014/main" id="{5CEA56A6-3BCB-4379-8100-D658D0821C68}"/>
              </a:ext>
            </a:extLst>
          </p:cNvPr>
          <p:cNvSpPr/>
          <p:nvPr/>
        </p:nvSpPr>
        <p:spPr>
          <a:xfrm>
            <a:off x="139849" y="268941"/>
            <a:ext cx="4754880" cy="3506993"/>
          </a:xfrm>
          <a:prstGeom prst="rect">
            <a:avLst/>
          </a:prstGeom>
          <a:solidFill>
            <a:schemeClr val="tx1">
              <a:lumMod val="65000"/>
              <a:lumOff val="3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err="1"/>
              <a:t>Dropshipped_Products</a:t>
            </a:r>
            <a:endParaRPr lang="en-US" sz="2000" dirty="0"/>
          </a:p>
          <a:p>
            <a:pPr algn="ctr"/>
            <a:endParaRPr lang="en-US" sz="2000" dirty="0"/>
          </a:p>
          <a:p>
            <a:pPr algn="ctr"/>
            <a:r>
              <a:rPr lang="en-US" sz="2000" dirty="0"/>
              <a:t>    </a:t>
            </a:r>
            <a:r>
              <a:rPr lang="en-US" sz="2000" dirty="0" err="1"/>
              <a:t>dropship_id</a:t>
            </a:r>
            <a:r>
              <a:rPr lang="en-US" sz="2000" dirty="0"/>
              <a:t> (PK)</a:t>
            </a:r>
          </a:p>
          <a:p>
            <a:pPr algn="ctr"/>
            <a:r>
              <a:rPr lang="en-US" sz="2000" dirty="0"/>
              <a:t>    </a:t>
            </a:r>
            <a:r>
              <a:rPr lang="en-US" sz="2000" dirty="0" err="1"/>
              <a:t>product_name</a:t>
            </a:r>
            <a:endParaRPr lang="en-US" sz="2000" dirty="0"/>
          </a:p>
          <a:p>
            <a:pPr algn="ctr"/>
            <a:r>
              <a:rPr lang="en-US" sz="2000" dirty="0"/>
              <a:t>    </a:t>
            </a:r>
            <a:r>
              <a:rPr lang="en-US" sz="2000" dirty="0" err="1"/>
              <a:t>site_link</a:t>
            </a:r>
            <a:endParaRPr lang="en-US" sz="2000" dirty="0"/>
          </a:p>
          <a:p>
            <a:pPr algn="ctr"/>
            <a:r>
              <a:rPr lang="en-US" sz="2000" dirty="0"/>
              <a:t>    </a:t>
            </a:r>
            <a:r>
              <a:rPr lang="en-US" sz="2000" dirty="0" err="1"/>
              <a:t>original_price</a:t>
            </a:r>
            <a:endParaRPr lang="en-US" sz="2000" dirty="0"/>
          </a:p>
          <a:p>
            <a:pPr algn="ctr"/>
            <a:r>
              <a:rPr lang="en-US" sz="2000" dirty="0"/>
              <a:t>    </a:t>
            </a:r>
            <a:r>
              <a:rPr lang="en-US" sz="2000" dirty="0" err="1"/>
              <a:t>sale_price</a:t>
            </a:r>
            <a:endParaRPr lang="en-US" sz="2000" dirty="0"/>
          </a:p>
          <a:p>
            <a:pPr algn="ctr"/>
            <a:endParaRPr lang="en-US" sz="2000" dirty="0"/>
          </a:p>
        </p:txBody>
      </p:sp>
      <p:sp>
        <p:nvSpPr>
          <p:cNvPr id="12" name="Rectangle 11">
            <a:extLst>
              <a:ext uri="{FF2B5EF4-FFF2-40B4-BE49-F238E27FC236}">
                <a16:creationId xmlns:a16="http://schemas.microsoft.com/office/drawing/2014/main" id="{71ABBC64-E8FB-4566-938D-23917761A1A0}"/>
              </a:ext>
            </a:extLst>
          </p:cNvPr>
          <p:cNvSpPr/>
          <p:nvPr/>
        </p:nvSpPr>
        <p:spPr>
          <a:xfrm>
            <a:off x="8616875" y="3689872"/>
            <a:ext cx="5034579" cy="4001845"/>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00" dirty="0"/>
          </a:p>
          <a:p>
            <a:pPr algn="ctr"/>
            <a:r>
              <a:rPr lang="en-US" sz="2000" dirty="0" err="1"/>
              <a:t>Warehouse_Products</a:t>
            </a:r>
            <a:endParaRPr lang="en-US" sz="2000" dirty="0"/>
          </a:p>
          <a:p>
            <a:pPr algn="ctr"/>
            <a:endParaRPr lang="en-US" sz="2000" dirty="0"/>
          </a:p>
          <a:p>
            <a:pPr algn="ctr"/>
            <a:r>
              <a:rPr lang="en-US" sz="2000" dirty="0"/>
              <a:t>    </a:t>
            </a:r>
            <a:r>
              <a:rPr lang="en-US" sz="2000" dirty="0" err="1"/>
              <a:t>warehouse_id</a:t>
            </a:r>
            <a:r>
              <a:rPr lang="en-US" sz="2000" dirty="0"/>
              <a:t> (PK)</a:t>
            </a:r>
          </a:p>
          <a:p>
            <a:pPr algn="ctr"/>
            <a:r>
              <a:rPr lang="en-US" sz="2000" dirty="0"/>
              <a:t>    </a:t>
            </a:r>
            <a:r>
              <a:rPr lang="en-US" sz="2000" dirty="0" err="1"/>
              <a:t>product_name</a:t>
            </a:r>
            <a:endParaRPr lang="en-US" sz="2000" dirty="0"/>
          </a:p>
          <a:p>
            <a:pPr algn="ctr"/>
            <a:r>
              <a:rPr lang="en-US" sz="2000" dirty="0"/>
              <a:t>    quantity</a:t>
            </a:r>
          </a:p>
          <a:p>
            <a:pPr algn="ctr"/>
            <a:r>
              <a:rPr lang="en-US" sz="2000" dirty="0"/>
              <a:t>    </a:t>
            </a:r>
            <a:r>
              <a:rPr lang="en-US" sz="2000" dirty="0" err="1"/>
              <a:t>till_sold</a:t>
            </a:r>
            <a:endParaRPr lang="en-US" sz="2000" dirty="0"/>
          </a:p>
          <a:p>
            <a:pPr algn="ctr"/>
            <a:r>
              <a:rPr lang="en-US" sz="2000" dirty="0"/>
              <a:t>    </a:t>
            </a:r>
            <a:r>
              <a:rPr lang="en-US" sz="2000" dirty="0" err="1"/>
              <a:t>original_price</a:t>
            </a:r>
            <a:endParaRPr lang="en-US" sz="2000" dirty="0"/>
          </a:p>
          <a:p>
            <a:pPr algn="ctr"/>
            <a:r>
              <a:rPr lang="en-US" sz="2000" dirty="0"/>
              <a:t>    </a:t>
            </a:r>
            <a:r>
              <a:rPr lang="en-US" sz="2000" dirty="0" err="1"/>
              <a:t>sale_price</a:t>
            </a:r>
            <a:endParaRPr lang="en-US" sz="2000" dirty="0"/>
          </a:p>
        </p:txBody>
      </p:sp>
    </p:spTree>
    <p:extLst>
      <p:ext uri="{BB962C8B-B14F-4D97-AF65-F5344CB8AC3E}">
        <p14:creationId xmlns:p14="http://schemas.microsoft.com/office/powerpoint/2010/main" val="116092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39849" y="0"/>
            <a:ext cx="14630400" cy="8229600"/>
          </a:xfrm>
          <a:prstGeom prst="rect">
            <a:avLst/>
          </a:prstGeom>
        </p:spPr>
      </p:pic>
      <p:sp>
        <p:nvSpPr>
          <p:cNvPr id="11" name="Rectangle 10">
            <a:extLst>
              <a:ext uri="{FF2B5EF4-FFF2-40B4-BE49-F238E27FC236}">
                <a16:creationId xmlns:a16="http://schemas.microsoft.com/office/drawing/2014/main" id="{5CEA56A6-3BCB-4379-8100-D658D0821C68}"/>
              </a:ext>
            </a:extLst>
          </p:cNvPr>
          <p:cNvSpPr/>
          <p:nvPr/>
        </p:nvSpPr>
        <p:spPr>
          <a:xfrm>
            <a:off x="139849" y="4356847"/>
            <a:ext cx="4754880" cy="3506993"/>
          </a:xfrm>
          <a:prstGeom prst="rect">
            <a:avLst/>
          </a:prstGeom>
          <a:solidFill>
            <a:schemeClr val="tx1">
              <a:lumMod val="65000"/>
              <a:lumOff val="3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000" dirty="0"/>
              <a:t>3.Shopify_Store</a:t>
            </a:r>
          </a:p>
          <a:p>
            <a:pPr algn="ctr"/>
            <a:endParaRPr lang="en-US" sz="2000" dirty="0"/>
          </a:p>
          <a:p>
            <a:pPr algn="ctr"/>
            <a:r>
              <a:rPr lang="en-US" sz="2000" dirty="0"/>
              <a:t>    </a:t>
            </a:r>
            <a:r>
              <a:rPr lang="en-US" sz="2000" dirty="0" err="1"/>
              <a:t>Store_p_id</a:t>
            </a:r>
            <a:r>
              <a:rPr lang="en-US" sz="2000" dirty="0"/>
              <a:t> (PK)</a:t>
            </a:r>
          </a:p>
          <a:p>
            <a:pPr algn="ctr"/>
            <a:r>
              <a:rPr lang="en-US" sz="2000" dirty="0"/>
              <a:t>    name</a:t>
            </a:r>
          </a:p>
          <a:p>
            <a:pPr algn="ctr"/>
            <a:r>
              <a:rPr lang="en-US" sz="2000" dirty="0"/>
              <a:t>    </a:t>
            </a:r>
            <a:r>
              <a:rPr lang="en-US" sz="2000" dirty="0" err="1"/>
              <a:t>dropship_id</a:t>
            </a:r>
            <a:r>
              <a:rPr lang="en-US" sz="2000" dirty="0"/>
              <a:t> (FK)</a:t>
            </a:r>
          </a:p>
          <a:p>
            <a:pPr algn="ctr"/>
            <a:r>
              <a:rPr lang="en-US" sz="2000" dirty="0"/>
              <a:t>    </a:t>
            </a:r>
            <a:r>
              <a:rPr lang="en-US" sz="2000" dirty="0" err="1"/>
              <a:t>a_id</a:t>
            </a:r>
            <a:r>
              <a:rPr lang="en-US" sz="2000" dirty="0"/>
              <a:t> (FK)</a:t>
            </a:r>
          </a:p>
          <a:p>
            <a:pPr algn="ctr"/>
            <a:r>
              <a:rPr lang="en-US" sz="2000" dirty="0"/>
              <a:t>    price</a:t>
            </a:r>
          </a:p>
          <a:p>
            <a:pPr algn="ctr"/>
            <a:r>
              <a:rPr lang="en-US" sz="2000" dirty="0"/>
              <a:t>    margin</a:t>
            </a:r>
          </a:p>
        </p:txBody>
      </p:sp>
      <p:sp>
        <p:nvSpPr>
          <p:cNvPr id="12" name="Rectangle 11">
            <a:extLst>
              <a:ext uri="{FF2B5EF4-FFF2-40B4-BE49-F238E27FC236}">
                <a16:creationId xmlns:a16="http://schemas.microsoft.com/office/drawing/2014/main" id="{71ABBC64-E8FB-4566-938D-23917761A1A0}"/>
              </a:ext>
            </a:extLst>
          </p:cNvPr>
          <p:cNvSpPr/>
          <p:nvPr/>
        </p:nvSpPr>
        <p:spPr>
          <a:xfrm>
            <a:off x="9262334" y="112955"/>
            <a:ext cx="5034579" cy="4001845"/>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000" dirty="0"/>
          </a:p>
          <a:p>
            <a:pPr algn="ctr"/>
            <a:r>
              <a:rPr lang="en-US" sz="2000" dirty="0"/>
              <a:t>4.Orders</a:t>
            </a:r>
          </a:p>
          <a:p>
            <a:pPr algn="ctr"/>
            <a:endParaRPr lang="en-US" sz="2000" dirty="0"/>
          </a:p>
          <a:p>
            <a:pPr algn="ctr"/>
            <a:r>
              <a:rPr lang="en-US" sz="2000" dirty="0"/>
              <a:t>    </a:t>
            </a:r>
            <a:r>
              <a:rPr lang="en-US" sz="2000" dirty="0" err="1"/>
              <a:t>order_id</a:t>
            </a:r>
            <a:r>
              <a:rPr lang="en-US" sz="2000" dirty="0"/>
              <a:t> (PK)</a:t>
            </a:r>
          </a:p>
          <a:p>
            <a:pPr algn="ctr"/>
            <a:r>
              <a:rPr lang="en-US" sz="2000" dirty="0"/>
              <a:t>    </a:t>
            </a:r>
            <a:r>
              <a:rPr lang="en-US" sz="2000" dirty="0" err="1"/>
              <a:t>Store_p_id</a:t>
            </a:r>
            <a:r>
              <a:rPr lang="en-US" sz="2000" dirty="0"/>
              <a:t> (FK)</a:t>
            </a:r>
          </a:p>
          <a:p>
            <a:pPr algn="ctr"/>
            <a:r>
              <a:rPr lang="en-US" sz="2000" dirty="0"/>
              <a:t>    quantity</a:t>
            </a:r>
          </a:p>
          <a:p>
            <a:pPr algn="ctr"/>
            <a:r>
              <a:rPr lang="en-US" sz="2000" dirty="0"/>
              <a:t>    price</a:t>
            </a:r>
          </a:p>
          <a:p>
            <a:pPr algn="ctr"/>
            <a:r>
              <a:rPr lang="en-US" sz="2000" dirty="0"/>
              <a:t>    </a:t>
            </a:r>
            <a:r>
              <a:rPr lang="en-US" sz="2000" dirty="0" err="1"/>
              <a:t>order_date</a:t>
            </a:r>
            <a:endParaRPr lang="en-US" sz="2000" dirty="0"/>
          </a:p>
          <a:p>
            <a:pPr algn="ctr"/>
            <a:r>
              <a:rPr lang="en-US" sz="2000" dirty="0"/>
              <a:t>    </a:t>
            </a:r>
            <a:r>
              <a:rPr lang="en-US" sz="2000" dirty="0" err="1"/>
              <a:t>order_time</a:t>
            </a:r>
            <a:endParaRPr lang="en-US" sz="2000" dirty="0"/>
          </a:p>
          <a:p>
            <a:pPr algn="ctr"/>
            <a:r>
              <a:rPr lang="en-US" sz="2000" dirty="0"/>
              <a:t>    </a:t>
            </a:r>
            <a:r>
              <a:rPr lang="en-US" sz="2000" dirty="0" err="1"/>
              <a:t>delivery_date</a:t>
            </a:r>
            <a:endParaRPr lang="en-US" sz="2000" dirty="0"/>
          </a:p>
          <a:p>
            <a:pPr algn="ctr"/>
            <a:r>
              <a:rPr lang="en-US" sz="2000" dirty="0"/>
              <a:t>    </a:t>
            </a:r>
            <a:r>
              <a:rPr lang="en-US" sz="2000" dirty="0" err="1"/>
              <a:t>user_id</a:t>
            </a:r>
            <a:r>
              <a:rPr lang="en-US" sz="2000" dirty="0"/>
              <a:t> (FK)</a:t>
            </a:r>
          </a:p>
          <a:p>
            <a:pPr algn="ctr"/>
            <a:r>
              <a:rPr lang="en-US" sz="2000" dirty="0"/>
              <a:t>    </a:t>
            </a:r>
            <a:r>
              <a:rPr lang="en-US" sz="2000" dirty="0" err="1"/>
              <a:t>payment_method</a:t>
            </a:r>
            <a:endParaRPr lang="en-US" sz="2000" dirty="0"/>
          </a:p>
        </p:txBody>
      </p:sp>
    </p:spTree>
    <p:extLst>
      <p:ext uri="{BB962C8B-B14F-4D97-AF65-F5344CB8AC3E}">
        <p14:creationId xmlns:p14="http://schemas.microsoft.com/office/powerpoint/2010/main" val="3993047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39849" y="0"/>
            <a:ext cx="14630400" cy="8229600"/>
          </a:xfrm>
          <a:prstGeom prst="rect">
            <a:avLst/>
          </a:prstGeom>
        </p:spPr>
      </p:pic>
      <p:sp>
        <p:nvSpPr>
          <p:cNvPr id="12" name="Rectangle 11">
            <a:extLst>
              <a:ext uri="{FF2B5EF4-FFF2-40B4-BE49-F238E27FC236}">
                <a16:creationId xmlns:a16="http://schemas.microsoft.com/office/drawing/2014/main" id="{71ABBC64-E8FB-4566-938D-23917761A1A0}"/>
              </a:ext>
            </a:extLst>
          </p:cNvPr>
          <p:cNvSpPr/>
          <p:nvPr/>
        </p:nvSpPr>
        <p:spPr>
          <a:xfrm>
            <a:off x="7175350" y="95028"/>
            <a:ext cx="5034579" cy="4001845"/>
          </a:xfrm>
          <a:prstGeom prst="rect">
            <a:avLst/>
          </a:prstGeom>
          <a:solidFill>
            <a:schemeClr val="tx1">
              <a:lumMod val="75000"/>
              <a:lumOff val="2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400" dirty="0"/>
              <a:t>Users</a:t>
            </a:r>
          </a:p>
          <a:p>
            <a:pPr algn="ctr"/>
            <a:endParaRPr lang="en-US" sz="2400" dirty="0"/>
          </a:p>
          <a:p>
            <a:pPr algn="ctr"/>
            <a:r>
              <a:rPr lang="en-US" sz="2400" dirty="0"/>
              <a:t>    </a:t>
            </a:r>
            <a:r>
              <a:rPr lang="en-US" sz="2400" dirty="0" err="1"/>
              <a:t>user_id</a:t>
            </a:r>
            <a:r>
              <a:rPr lang="en-US" sz="2400" dirty="0"/>
              <a:t> (PK)</a:t>
            </a:r>
          </a:p>
          <a:p>
            <a:pPr algn="ctr"/>
            <a:r>
              <a:rPr lang="en-US" sz="2400" dirty="0"/>
              <a:t>    username</a:t>
            </a:r>
          </a:p>
          <a:p>
            <a:pPr algn="ctr"/>
            <a:r>
              <a:rPr lang="en-US" sz="2400" dirty="0"/>
              <a:t>    </a:t>
            </a:r>
            <a:r>
              <a:rPr lang="en-US" sz="2400" dirty="0" err="1"/>
              <a:t>order_id</a:t>
            </a:r>
            <a:r>
              <a:rPr lang="en-US" sz="2400" dirty="0"/>
              <a:t> (FK)</a:t>
            </a:r>
          </a:p>
          <a:p>
            <a:pPr algn="ctr"/>
            <a:r>
              <a:rPr lang="en-US" sz="2400" dirty="0"/>
              <a:t>    email</a:t>
            </a:r>
          </a:p>
          <a:p>
            <a:pPr algn="ctr"/>
            <a:r>
              <a:rPr lang="en-US" sz="2400" dirty="0"/>
              <a:t>    </a:t>
            </a:r>
            <a:r>
              <a:rPr lang="en-US" sz="2400" dirty="0" err="1"/>
              <a:t>Date_joined</a:t>
            </a:r>
            <a:endParaRPr lang="en-US" sz="2400" dirty="0"/>
          </a:p>
        </p:txBody>
      </p:sp>
      <p:sp>
        <p:nvSpPr>
          <p:cNvPr id="6" name="Rectangle 5">
            <a:extLst>
              <a:ext uri="{FF2B5EF4-FFF2-40B4-BE49-F238E27FC236}">
                <a16:creationId xmlns:a16="http://schemas.microsoft.com/office/drawing/2014/main" id="{3C0B56A9-DA39-4A1B-B617-3AAF7ED209E9}"/>
              </a:ext>
            </a:extLst>
          </p:cNvPr>
          <p:cNvSpPr/>
          <p:nvPr/>
        </p:nvSpPr>
        <p:spPr>
          <a:xfrm>
            <a:off x="1527586" y="272528"/>
            <a:ext cx="4754880" cy="3506993"/>
          </a:xfrm>
          <a:prstGeom prst="rect">
            <a:avLst/>
          </a:prstGeom>
          <a:solidFill>
            <a:schemeClr val="tx1">
              <a:lumMod val="65000"/>
              <a:lumOff val="3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400" dirty="0" err="1"/>
              <a:t>Amazon_Store</a:t>
            </a:r>
            <a:endParaRPr lang="en-US" sz="2400" dirty="0"/>
          </a:p>
          <a:p>
            <a:pPr algn="ctr"/>
            <a:endParaRPr lang="en-US" sz="2400" dirty="0"/>
          </a:p>
          <a:p>
            <a:pPr algn="ctr"/>
            <a:r>
              <a:rPr lang="en-US" sz="2400" dirty="0"/>
              <a:t>    </a:t>
            </a:r>
            <a:r>
              <a:rPr lang="en-US" sz="2400" dirty="0" err="1"/>
              <a:t>amazon_id</a:t>
            </a:r>
            <a:r>
              <a:rPr lang="en-US" sz="2400" dirty="0"/>
              <a:t> (PK)</a:t>
            </a:r>
          </a:p>
          <a:p>
            <a:pPr algn="ctr"/>
            <a:r>
              <a:rPr lang="en-US" sz="2400" dirty="0"/>
              <a:t>    </a:t>
            </a:r>
            <a:r>
              <a:rPr lang="en-US" sz="2400" dirty="0" err="1"/>
              <a:t>house_id</a:t>
            </a:r>
            <a:r>
              <a:rPr lang="en-US" sz="2400" dirty="0"/>
              <a:t> (FK)</a:t>
            </a:r>
          </a:p>
          <a:p>
            <a:pPr algn="ctr"/>
            <a:r>
              <a:rPr lang="en-US" sz="2400" dirty="0"/>
              <a:t>    name</a:t>
            </a:r>
          </a:p>
          <a:p>
            <a:pPr algn="ctr"/>
            <a:r>
              <a:rPr lang="en-US" sz="2400" dirty="0"/>
              <a:t>    </a:t>
            </a:r>
            <a:r>
              <a:rPr lang="en-US" sz="2400" dirty="0" err="1"/>
              <a:t>product_fulfillment</a:t>
            </a:r>
            <a:r>
              <a:rPr lang="en-US" sz="2400" dirty="0"/>
              <a:t>(Done/Pending)</a:t>
            </a:r>
          </a:p>
          <a:p>
            <a:pPr algn="ctr"/>
            <a:r>
              <a:rPr lang="en-US" sz="2400" dirty="0"/>
              <a:t>    </a:t>
            </a:r>
            <a:r>
              <a:rPr lang="en-US" sz="2400" dirty="0" err="1"/>
              <a:t>Date_send</a:t>
            </a:r>
            <a:endParaRPr lang="en-US" sz="2400" dirty="0"/>
          </a:p>
          <a:p>
            <a:pPr algn="ctr"/>
            <a:r>
              <a:rPr lang="en-US" sz="2400" dirty="0"/>
              <a:t>    price</a:t>
            </a:r>
          </a:p>
          <a:p>
            <a:pPr algn="ctr"/>
            <a:r>
              <a:rPr lang="en-US" sz="2400" dirty="0"/>
              <a:t>    Margin</a:t>
            </a:r>
          </a:p>
        </p:txBody>
      </p:sp>
      <p:sp>
        <p:nvSpPr>
          <p:cNvPr id="7" name="Rectangle 6">
            <a:extLst>
              <a:ext uri="{FF2B5EF4-FFF2-40B4-BE49-F238E27FC236}">
                <a16:creationId xmlns:a16="http://schemas.microsoft.com/office/drawing/2014/main" id="{D98BD4E5-E312-449B-B93A-DB5B04A32FFA}"/>
              </a:ext>
            </a:extLst>
          </p:cNvPr>
          <p:cNvSpPr/>
          <p:nvPr/>
        </p:nvSpPr>
        <p:spPr>
          <a:xfrm>
            <a:off x="1371601" y="4114800"/>
            <a:ext cx="4754880" cy="3506993"/>
          </a:xfrm>
          <a:prstGeom prst="rect">
            <a:avLst/>
          </a:prstGeom>
          <a:solidFill>
            <a:schemeClr val="tx1">
              <a:lumMod val="65000"/>
              <a:lumOff val="3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dirty="0"/>
              <a:t>Sales</a:t>
            </a:r>
          </a:p>
          <a:p>
            <a:pPr algn="ctr"/>
            <a:endParaRPr lang="en-US" sz="2800" dirty="0"/>
          </a:p>
          <a:p>
            <a:pPr algn="ctr"/>
            <a:r>
              <a:rPr lang="en-US" sz="2800" dirty="0"/>
              <a:t>    </a:t>
            </a:r>
            <a:r>
              <a:rPr lang="en-US" sz="2800" dirty="0" err="1"/>
              <a:t>sale_id</a:t>
            </a:r>
            <a:r>
              <a:rPr lang="en-US" sz="2800" dirty="0"/>
              <a:t> (PK)</a:t>
            </a:r>
          </a:p>
          <a:p>
            <a:pPr algn="ctr"/>
            <a:r>
              <a:rPr lang="en-US" sz="2800" dirty="0"/>
              <a:t>    </a:t>
            </a:r>
            <a:r>
              <a:rPr lang="en-US" sz="2800" dirty="0" err="1"/>
              <a:t>order_id</a:t>
            </a:r>
            <a:r>
              <a:rPr lang="en-US" sz="2800" dirty="0"/>
              <a:t> (FK)</a:t>
            </a:r>
          </a:p>
          <a:p>
            <a:pPr algn="ctr"/>
            <a:r>
              <a:rPr lang="en-US" sz="2800" dirty="0"/>
              <a:t>    </a:t>
            </a:r>
            <a:r>
              <a:rPr lang="en-US" sz="2800" dirty="0" err="1"/>
              <a:t>date_placed</a:t>
            </a:r>
            <a:endParaRPr lang="en-US" sz="2800" dirty="0"/>
          </a:p>
          <a:p>
            <a:pPr algn="ctr"/>
            <a:r>
              <a:rPr lang="en-US" sz="2800" dirty="0"/>
              <a:t>    </a:t>
            </a:r>
            <a:r>
              <a:rPr lang="en-US" sz="2800" dirty="0" err="1"/>
              <a:t>date_delivery</a:t>
            </a:r>
            <a:endParaRPr lang="en-US" sz="2800" dirty="0"/>
          </a:p>
          <a:p>
            <a:pPr algn="ctr"/>
            <a:r>
              <a:rPr lang="en-US" sz="2800" dirty="0"/>
              <a:t>    price</a:t>
            </a:r>
          </a:p>
        </p:txBody>
      </p:sp>
      <p:sp>
        <p:nvSpPr>
          <p:cNvPr id="8" name="Rectangle 7">
            <a:extLst>
              <a:ext uri="{FF2B5EF4-FFF2-40B4-BE49-F238E27FC236}">
                <a16:creationId xmlns:a16="http://schemas.microsoft.com/office/drawing/2014/main" id="{70758172-03A7-44F1-9B79-57FBBE35B227}"/>
              </a:ext>
            </a:extLst>
          </p:cNvPr>
          <p:cNvSpPr/>
          <p:nvPr/>
        </p:nvSpPr>
        <p:spPr>
          <a:xfrm>
            <a:off x="7358233" y="4432151"/>
            <a:ext cx="4615028" cy="3333079"/>
          </a:xfrm>
          <a:prstGeom prst="rect">
            <a:avLst/>
          </a:prstGeom>
          <a:solidFill>
            <a:schemeClr val="tx1">
              <a:lumMod val="65000"/>
              <a:lumOff val="3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400" dirty="0" err="1"/>
              <a:t>Employees_data</a:t>
            </a:r>
            <a:endParaRPr lang="en-US" sz="2400" dirty="0"/>
          </a:p>
          <a:p>
            <a:pPr algn="ctr"/>
            <a:endParaRPr lang="en-US" sz="2400" dirty="0"/>
          </a:p>
          <a:p>
            <a:pPr algn="ctr"/>
            <a:r>
              <a:rPr lang="en-US" sz="2400" dirty="0"/>
              <a:t>    </a:t>
            </a:r>
            <a:r>
              <a:rPr lang="en-US" sz="2400" dirty="0" err="1"/>
              <a:t>e_id</a:t>
            </a:r>
            <a:r>
              <a:rPr lang="en-US" sz="2400" dirty="0"/>
              <a:t> (PK)</a:t>
            </a:r>
          </a:p>
          <a:p>
            <a:pPr algn="ctr"/>
            <a:r>
              <a:rPr lang="en-US" sz="2400" dirty="0"/>
              <a:t>    name,  post</a:t>
            </a:r>
          </a:p>
          <a:p>
            <a:pPr algn="ctr"/>
            <a:r>
              <a:rPr lang="en-US" sz="2400" dirty="0"/>
              <a:t>    email    ,</a:t>
            </a:r>
            <a:r>
              <a:rPr lang="en-US" sz="2400" dirty="0" err="1"/>
              <a:t>phone</a:t>
            </a:r>
            <a:r>
              <a:rPr lang="en-US" sz="2400" err="1"/>
              <a:t>_</a:t>
            </a:r>
            <a:r>
              <a:rPr lang="en-US" sz="2400"/>
              <a:t>no</a:t>
            </a:r>
            <a:r>
              <a:rPr lang="en-US" sz="2400" dirty="0"/>
              <a:t>,</a:t>
            </a:r>
            <a:r>
              <a:rPr lang="en-US" sz="2400"/>
              <a:t>CNIC</a:t>
            </a:r>
            <a:endParaRPr lang="en-US" sz="2400" dirty="0"/>
          </a:p>
          <a:p>
            <a:pPr algn="ctr"/>
            <a:r>
              <a:rPr lang="en-US" sz="2400" dirty="0"/>
              <a:t>    Salary</a:t>
            </a:r>
          </a:p>
          <a:p>
            <a:pPr algn="ctr"/>
            <a:r>
              <a:rPr lang="en-US" sz="2400" dirty="0"/>
              <a:t>    </a:t>
            </a:r>
            <a:r>
              <a:rPr lang="en-US" sz="2400" dirty="0" err="1"/>
              <a:t>Date_joined</a:t>
            </a:r>
            <a:endParaRPr lang="en-US" sz="2400" dirty="0"/>
          </a:p>
          <a:p>
            <a:pPr algn="ctr"/>
            <a:r>
              <a:rPr lang="en-US" sz="2400" dirty="0"/>
              <a:t>    Experience</a:t>
            </a:r>
          </a:p>
          <a:p>
            <a:pPr algn="ctr"/>
            <a:r>
              <a:rPr lang="en-US" sz="2400" dirty="0"/>
              <a:t>    </a:t>
            </a:r>
            <a:r>
              <a:rPr lang="en-US" sz="2400" dirty="0" err="1"/>
              <a:t>Currently_active</a:t>
            </a:r>
            <a:endParaRPr lang="en-US" sz="2400" dirty="0"/>
          </a:p>
        </p:txBody>
      </p:sp>
    </p:spTree>
    <p:extLst>
      <p:ext uri="{BB962C8B-B14F-4D97-AF65-F5344CB8AC3E}">
        <p14:creationId xmlns:p14="http://schemas.microsoft.com/office/powerpoint/2010/main" val="2661378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DB  SCHEMA</a:t>
            </a:r>
          </a:p>
          <a:p>
            <a:r>
              <a:rPr lang="en-US" sz="6600" dirty="0">
                <a:solidFill>
                  <a:schemeClr val="bg1"/>
                </a:solidFill>
              </a:rPr>
              <a:t>                                </a:t>
            </a:r>
            <a:r>
              <a:rPr lang="en-US" sz="4000" dirty="0">
                <a:solidFill>
                  <a:schemeClr val="bg1"/>
                </a:solidFill>
              </a:rPr>
              <a:t>ERD</a:t>
            </a:r>
          </a:p>
          <a:p>
            <a:endParaRPr lang="en-US" dirty="0"/>
          </a:p>
        </p:txBody>
      </p:sp>
      <p:pic>
        <p:nvPicPr>
          <p:cNvPr id="5" name="Picture 4">
            <a:extLst>
              <a:ext uri="{FF2B5EF4-FFF2-40B4-BE49-F238E27FC236}">
                <a16:creationId xmlns:a16="http://schemas.microsoft.com/office/drawing/2014/main" id="{0EDBE071-4F67-4F3B-ABBC-3FA560EA6D20}"/>
              </a:ext>
            </a:extLst>
          </p:cNvPr>
          <p:cNvPicPr>
            <a:picLocks noChangeAspect="1"/>
          </p:cNvPicPr>
          <p:nvPr/>
        </p:nvPicPr>
        <p:blipFill>
          <a:blip r:embed="rId4"/>
          <a:stretch>
            <a:fillRect/>
          </a:stretch>
        </p:blipFill>
        <p:spPr>
          <a:xfrm>
            <a:off x="2136041" y="2006539"/>
            <a:ext cx="10568740" cy="5921847"/>
          </a:xfrm>
          <a:prstGeom prst="rect">
            <a:avLst/>
          </a:prstGeom>
        </p:spPr>
      </p:pic>
    </p:spTree>
    <p:extLst>
      <p:ext uri="{BB962C8B-B14F-4D97-AF65-F5344CB8AC3E}">
        <p14:creationId xmlns:p14="http://schemas.microsoft.com/office/powerpoint/2010/main" val="1084407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a:t>
            </a:r>
          </a:p>
          <a:p>
            <a:endParaRPr lang="en-US" dirty="0"/>
          </a:p>
        </p:txBody>
      </p:sp>
      <p:pic>
        <p:nvPicPr>
          <p:cNvPr id="5" name="Picture 4">
            <a:extLst>
              <a:ext uri="{FF2B5EF4-FFF2-40B4-BE49-F238E27FC236}">
                <a16:creationId xmlns:a16="http://schemas.microsoft.com/office/drawing/2014/main" id="{150EB59C-8E34-4EC6-A29E-8ADEA73F49D3}"/>
              </a:ext>
            </a:extLst>
          </p:cNvPr>
          <p:cNvPicPr>
            <a:picLocks noChangeAspect="1"/>
          </p:cNvPicPr>
          <p:nvPr/>
        </p:nvPicPr>
        <p:blipFill>
          <a:blip r:embed="rId4"/>
          <a:stretch>
            <a:fillRect/>
          </a:stretch>
        </p:blipFill>
        <p:spPr>
          <a:xfrm>
            <a:off x="1699708" y="1361576"/>
            <a:ext cx="11230983" cy="6442795"/>
          </a:xfrm>
          <a:prstGeom prst="rect">
            <a:avLst/>
          </a:prstGeom>
        </p:spPr>
      </p:pic>
    </p:spTree>
    <p:extLst>
      <p:ext uri="{BB962C8B-B14F-4D97-AF65-F5344CB8AC3E}">
        <p14:creationId xmlns:p14="http://schemas.microsoft.com/office/powerpoint/2010/main" val="1977727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6600" dirty="0">
                <a:solidFill>
                  <a:schemeClr val="bg1"/>
                </a:solidFill>
              </a:rPr>
              <a:t>                          </a:t>
            </a:r>
          </a:p>
          <a:p>
            <a:r>
              <a:rPr lang="en-US" sz="4400" dirty="0">
                <a:solidFill>
                  <a:schemeClr val="bg1"/>
                </a:solidFill>
              </a:rPr>
              <a:t>MODULES</a:t>
            </a:r>
          </a:p>
          <a:p>
            <a:endParaRPr lang="en-US" b="1" dirty="0">
              <a:solidFill>
                <a:schemeClr val="bg1"/>
              </a:solidFill>
            </a:endParaRPr>
          </a:p>
          <a:p>
            <a:pPr marL="285750" indent="-285750">
              <a:buFont typeface="Arial" panose="020B0604020202020204" pitchFamily="34" charset="0"/>
              <a:buChar char="•"/>
            </a:pPr>
            <a:r>
              <a:rPr lang="en-US" sz="2800" b="1" dirty="0">
                <a:solidFill>
                  <a:schemeClr val="bg1"/>
                </a:solidFill>
              </a:rPr>
              <a:t>    </a:t>
            </a:r>
            <a:r>
              <a:rPr lang="en-US" sz="2800" b="1" dirty="0" err="1">
                <a:solidFill>
                  <a:schemeClr val="bg1"/>
                </a:solidFill>
              </a:rPr>
              <a:t>update_shopify_price</a:t>
            </a:r>
            <a:r>
              <a:rPr lang="en-US" sz="2800" b="1" dirty="0">
                <a:solidFill>
                  <a:schemeClr val="bg1"/>
                </a:solidFill>
              </a:rPr>
              <a:t>:</a:t>
            </a:r>
            <a:endParaRPr lang="en-US" sz="2800" dirty="0">
              <a:solidFill>
                <a:schemeClr val="bg1"/>
              </a:solidFill>
            </a:endParaRPr>
          </a:p>
          <a:p>
            <a:pPr lvl="1"/>
            <a:r>
              <a:rPr lang="en-US" sz="2800" b="1" dirty="0">
                <a:solidFill>
                  <a:schemeClr val="bg1"/>
                </a:solidFill>
              </a:rPr>
              <a:t>Functionality:</a:t>
            </a:r>
            <a:r>
              <a:rPr lang="en-US" sz="2800" dirty="0">
                <a:solidFill>
                  <a:schemeClr val="bg1"/>
                </a:solidFill>
              </a:rPr>
              <a:t> Updates the price of a product in the Shopify store based on the provided product ID.</a:t>
            </a:r>
          </a:p>
          <a:p>
            <a:pPr marL="285750" indent="-285750">
              <a:buFont typeface="Arial" panose="020B0604020202020204" pitchFamily="34" charset="0"/>
              <a:buChar char="•"/>
            </a:pPr>
            <a:r>
              <a:rPr lang="en-US" sz="2800" b="1" dirty="0">
                <a:solidFill>
                  <a:schemeClr val="bg1"/>
                </a:solidFill>
              </a:rPr>
              <a:t> </a:t>
            </a:r>
            <a:r>
              <a:rPr lang="en-US" sz="2800" b="1" dirty="0" err="1">
                <a:solidFill>
                  <a:schemeClr val="bg1"/>
                </a:solidFill>
              </a:rPr>
              <a:t>delete_amazon_product</a:t>
            </a:r>
            <a:r>
              <a:rPr lang="en-US" sz="2800" b="1" dirty="0">
                <a:solidFill>
                  <a:schemeClr val="bg1"/>
                </a:solidFill>
              </a:rPr>
              <a:t>:</a:t>
            </a:r>
            <a:endParaRPr lang="en-US" sz="2800" dirty="0">
              <a:solidFill>
                <a:schemeClr val="bg1"/>
              </a:solidFill>
            </a:endParaRPr>
          </a:p>
          <a:p>
            <a:pPr lvl="1"/>
            <a:r>
              <a:rPr lang="en-US" sz="2800" b="1" dirty="0">
                <a:solidFill>
                  <a:schemeClr val="bg1"/>
                </a:solidFill>
              </a:rPr>
              <a:t>Functionality:</a:t>
            </a:r>
            <a:r>
              <a:rPr lang="en-US" sz="2800" dirty="0">
                <a:solidFill>
                  <a:schemeClr val="bg1"/>
                </a:solidFill>
              </a:rPr>
              <a:t> Deletes a product from the Amazon store based on the provided Amazon ID.</a:t>
            </a:r>
          </a:p>
          <a:p>
            <a:pPr marL="285750" indent="-285750">
              <a:buFont typeface="Arial" panose="020B0604020202020204" pitchFamily="34" charset="0"/>
              <a:buChar char="•"/>
            </a:pPr>
            <a:r>
              <a:rPr lang="en-US" sz="2800" b="1" dirty="0" err="1">
                <a:solidFill>
                  <a:schemeClr val="bg1"/>
                </a:solidFill>
              </a:rPr>
              <a:t>get_orders_by_user</a:t>
            </a:r>
            <a:r>
              <a:rPr lang="en-US" sz="2800" b="1" dirty="0">
                <a:solidFill>
                  <a:schemeClr val="bg1"/>
                </a:solidFill>
              </a:rPr>
              <a:t>:</a:t>
            </a:r>
            <a:endParaRPr lang="en-US" sz="2800" dirty="0">
              <a:solidFill>
                <a:schemeClr val="bg1"/>
              </a:solidFill>
            </a:endParaRPr>
          </a:p>
          <a:p>
            <a:pPr lvl="1"/>
            <a:r>
              <a:rPr lang="en-US" sz="2800" b="1" dirty="0">
                <a:solidFill>
                  <a:schemeClr val="bg1"/>
                </a:solidFill>
              </a:rPr>
              <a:t>Functionality:</a:t>
            </a:r>
            <a:r>
              <a:rPr lang="en-US" sz="2800" dirty="0">
                <a:solidFill>
                  <a:schemeClr val="bg1"/>
                </a:solidFill>
              </a:rPr>
              <a:t> Retrieves orders placed by a specific user identified by their user ID.</a:t>
            </a:r>
          </a:p>
          <a:p>
            <a:pPr marL="285750" indent="-285750">
              <a:buFont typeface="Arial" panose="020B0604020202020204" pitchFamily="34" charset="0"/>
              <a:buChar char="•"/>
            </a:pPr>
            <a:r>
              <a:rPr lang="en-US" sz="2800" b="1" dirty="0" err="1">
                <a:solidFill>
                  <a:schemeClr val="bg1"/>
                </a:solidFill>
              </a:rPr>
              <a:t>get_all_products_and_categories</a:t>
            </a:r>
            <a:r>
              <a:rPr lang="en-US" sz="2800" b="1" dirty="0">
                <a:solidFill>
                  <a:schemeClr val="bg1"/>
                </a:solidFill>
              </a:rPr>
              <a:t>:</a:t>
            </a:r>
            <a:endParaRPr lang="en-US" sz="2800" dirty="0">
              <a:solidFill>
                <a:schemeClr val="bg1"/>
              </a:solidFill>
            </a:endParaRPr>
          </a:p>
          <a:p>
            <a:pPr lvl="1"/>
            <a:r>
              <a:rPr lang="en-US" sz="2800" b="1" dirty="0">
                <a:solidFill>
                  <a:schemeClr val="bg1"/>
                </a:solidFill>
              </a:rPr>
              <a:t>Functionality:</a:t>
            </a:r>
            <a:r>
              <a:rPr lang="en-US" sz="2800" dirty="0">
                <a:solidFill>
                  <a:schemeClr val="bg1"/>
                </a:solidFill>
              </a:rPr>
              <a:t> Retrieves all products along with their categories, providing a comprehensive view of available products.</a:t>
            </a:r>
          </a:p>
          <a:p>
            <a:pPr marL="285750" indent="-285750">
              <a:buFont typeface="Arial" panose="020B0604020202020204" pitchFamily="34" charset="0"/>
              <a:buChar char="•"/>
            </a:pPr>
            <a:r>
              <a:rPr lang="en-US" sz="2800" b="1" dirty="0" err="1">
                <a:solidFill>
                  <a:schemeClr val="bg1"/>
                </a:solidFill>
              </a:rPr>
              <a:t>update_order_delivery_date</a:t>
            </a:r>
            <a:r>
              <a:rPr lang="en-US" sz="2800" b="1" dirty="0">
                <a:solidFill>
                  <a:schemeClr val="bg1"/>
                </a:solidFill>
              </a:rPr>
              <a:t>:</a:t>
            </a:r>
            <a:endParaRPr lang="en-US" sz="2800" dirty="0">
              <a:solidFill>
                <a:schemeClr val="bg1"/>
              </a:solidFill>
            </a:endParaRPr>
          </a:p>
          <a:p>
            <a:pPr lvl="1"/>
            <a:r>
              <a:rPr lang="en-US" sz="2800" b="1" dirty="0">
                <a:solidFill>
                  <a:schemeClr val="bg1"/>
                </a:solidFill>
              </a:rPr>
              <a:t>Functionality:</a:t>
            </a:r>
            <a:r>
              <a:rPr lang="en-US" sz="2800" dirty="0">
                <a:solidFill>
                  <a:schemeClr val="bg1"/>
                </a:solidFill>
              </a:rPr>
              <a:t> Updates the delivery date of an order based on the provided order ID and new delivery date.</a:t>
            </a:r>
          </a:p>
          <a:p>
            <a:endParaRPr lang="en-US" sz="4400" dirty="0">
              <a:solidFill>
                <a:schemeClr val="bg1"/>
              </a:solidFill>
            </a:endParaRPr>
          </a:p>
        </p:txBody>
      </p:sp>
    </p:spTree>
    <p:extLst>
      <p:ext uri="{BB962C8B-B14F-4D97-AF65-F5344CB8AC3E}">
        <p14:creationId xmlns:p14="http://schemas.microsoft.com/office/powerpoint/2010/main" val="3658711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r>
              <a:rPr lang="en-US" sz="3600" dirty="0">
                <a:solidFill>
                  <a:schemeClr val="bg1"/>
                </a:solidFill>
              </a:rPr>
              <a:t>                          </a:t>
            </a:r>
          </a:p>
          <a:p>
            <a:pPr marL="285750" indent="-285750">
              <a:buFont typeface="Arial" panose="020B0604020202020204" pitchFamily="34" charset="0"/>
              <a:buChar char="•"/>
            </a:pPr>
            <a:r>
              <a:rPr lang="en-US" sz="3600" b="1" dirty="0" err="1">
                <a:solidFill>
                  <a:schemeClr val="bg1"/>
                </a:solidFill>
              </a:rPr>
              <a:t>get_total_sales</a:t>
            </a:r>
            <a:r>
              <a:rPr lang="en-US" sz="3600" b="1" dirty="0">
                <a:solidFill>
                  <a:schemeClr val="bg1"/>
                </a:solidFill>
              </a:rPr>
              <a:t>:</a:t>
            </a:r>
            <a:endParaRPr lang="en-US" sz="3600" dirty="0">
              <a:solidFill>
                <a:schemeClr val="bg1"/>
              </a:solidFill>
            </a:endParaRPr>
          </a:p>
          <a:p>
            <a:pPr lvl="1"/>
            <a:r>
              <a:rPr lang="en-US" sz="3600" b="1" dirty="0">
                <a:solidFill>
                  <a:schemeClr val="bg1"/>
                </a:solidFill>
              </a:rPr>
              <a:t>Functionality:</a:t>
            </a:r>
            <a:r>
              <a:rPr lang="en-US" sz="3600" dirty="0">
                <a:solidFill>
                  <a:schemeClr val="bg1"/>
                </a:solidFill>
              </a:rPr>
              <a:t> Calculates the total sales amount for a specific order identified by its order ID.</a:t>
            </a:r>
          </a:p>
          <a:p>
            <a:pPr marL="285750" indent="-285750">
              <a:buFont typeface="Arial" panose="020B0604020202020204" pitchFamily="34" charset="0"/>
              <a:buChar char="•"/>
            </a:pPr>
            <a:r>
              <a:rPr lang="en-US" sz="3600" b="1" dirty="0" err="1">
                <a:solidFill>
                  <a:schemeClr val="bg1"/>
                </a:solidFill>
              </a:rPr>
              <a:t>get_total_quantity_by_category</a:t>
            </a:r>
            <a:r>
              <a:rPr lang="en-US" sz="3600" b="1" dirty="0">
                <a:solidFill>
                  <a:schemeClr val="bg1"/>
                </a:solidFill>
              </a:rPr>
              <a:t>:</a:t>
            </a:r>
            <a:endParaRPr lang="en-US" sz="3600" dirty="0">
              <a:solidFill>
                <a:schemeClr val="bg1"/>
              </a:solidFill>
            </a:endParaRPr>
          </a:p>
          <a:p>
            <a:pPr lvl="1"/>
            <a:r>
              <a:rPr lang="en-US" sz="3600" b="1" dirty="0">
                <a:solidFill>
                  <a:schemeClr val="bg1"/>
                </a:solidFill>
              </a:rPr>
              <a:t>Functionality:</a:t>
            </a:r>
            <a:r>
              <a:rPr lang="en-US" sz="3600" dirty="0">
                <a:solidFill>
                  <a:schemeClr val="bg1"/>
                </a:solidFill>
              </a:rPr>
              <a:t> Retrieves the total quantity of products belonging to a specific category.</a:t>
            </a:r>
          </a:p>
          <a:p>
            <a:pPr marL="285750" indent="-285750">
              <a:buFont typeface="Arial" panose="020B0604020202020204" pitchFamily="34" charset="0"/>
              <a:buChar char="•"/>
            </a:pPr>
            <a:r>
              <a:rPr lang="en-US" sz="3600" b="1" dirty="0" err="1">
                <a:solidFill>
                  <a:schemeClr val="bg1"/>
                </a:solidFill>
              </a:rPr>
              <a:t>get_dropshipped_product_name</a:t>
            </a:r>
            <a:r>
              <a:rPr lang="en-US" sz="3600" b="1" dirty="0">
                <a:solidFill>
                  <a:schemeClr val="bg1"/>
                </a:solidFill>
              </a:rPr>
              <a:t>:</a:t>
            </a:r>
            <a:endParaRPr lang="en-US" sz="3600" dirty="0">
              <a:solidFill>
                <a:schemeClr val="bg1"/>
              </a:solidFill>
            </a:endParaRPr>
          </a:p>
          <a:p>
            <a:pPr lvl="1"/>
            <a:r>
              <a:rPr lang="en-US" sz="3600" b="1" dirty="0">
                <a:solidFill>
                  <a:schemeClr val="bg1"/>
                </a:solidFill>
              </a:rPr>
              <a:t>Functionality:</a:t>
            </a:r>
            <a:r>
              <a:rPr lang="en-US" sz="3600" dirty="0">
                <a:solidFill>
                  <a:schemeClr val="bg1"/>
                </a:solidFill>
              </a:rPr>
              <a:t> Retrieves the name of a </a:t>
            </a:r>
            <a:r>
              <a:rPr lang="en-US" sz="3600" dirty="0" err="1">
                <a:solidFill>
                  <a:schemeClr val="bg1"/>
                </a:solidFill>
              </a:rPr>
              <a:t>dropshipped</a:t>
            </a:r>
            <a:r>
              <a:rPr lang="en-US" sz="3600" dirty="0">
                <a:solidFill>
                  <a:schemeClr val="bg1"/>
                </a:solidFill>
              </a:rPr>
              <a:t> product based on the provided dropship ID.</a:t>
            </a:r>
          </a:p>
          <a:p>
            <a:pPr marL="285750" indent="-285750">
              <a:buFont typeface="Arial" panose="020B0604020202020204" pitchFamily="34" charset="0"/>
              <a:buChar char="•"/>
            </a:pPr>
            <a:r>
              <a:rPr lang="en-US" sz="3600" b="1" dirty="0" err="1">
                <a:solidFill>
                  <a:schemeClr val="bg1"/>
                </a:solidFill>
              </a:rPr>
              <a:t>get_employee_name</a:t>
            </a:r>
            <a:r>
              <a:rPr lang="en-US" sz="3600" b="1" dirty="0">
                <a:solidFill>
                  <a:schemeClr val="bg1"/>
                </a:solidFill>
              </a:rPr>
              <a:t>:</a:t>
            </a:r>
            <a:endParaRPr lang="en-US" sz="3600" dirty="0">
              <a:solidFill>
                <a:schemeClr val="bg1"/>
              </a:solidFill>
            </a:endParaRPr>
          </a:p>
          <a:p>
            <a:pPr lvl="1"/>
            <a:r>
              <a:rPr lang="en-US" sz="3600" b="1" dirty="0">
                <a:solidFill>
                  <a:schemeClr val="bg1"/>
                </a:solidFill>
              </a:rPr>
              <a:t>Functionality:</a:t>
            </a:r>
            <a:r>
              <a:rPr lang="en-US" sz="3600" dirty="0">
                <a:solidFill>
                  <a:schemeClr val="bg1"/>
                </a:solidFill>
              </a:rPr>
              <a:t> Retrieves the name of an employee based on the provided employee ID.</a:t>
            </a:r>
          </a:p>
          <a:p>
            <a:endParaRPr lang="en-US" dirty="0"/>
          </a:p>
        </p:txBody>
      </p:sp>
    </p:spTree>
    <p:extLst>
      <p:ext uri="{BB962C8B-B14F-4D97-AF65-F5344CB8AC3E}">
        <p14:creationId xmlns:p14="http://schemas.microsoft.com/office/powerpoint/2010/main" val="11010227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1287</Words>
  <Application>Microsoft Office PowerPoint</Application>
  <PresentationFormat>Custom</PresentationFormat>
  <Paragraphs>213</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Arial Unicode MS</vt:lpstr>
      <vt:lpstr>Cabin</vt:lpstr>
      <vt:lpstr>Calibri</vt:lpstr>
      <vt:lpstr>Unbounded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MASHHOOD FARQALEET</cp:lastModifiedBy>
  <cp:revision>9</cp:revision>
  <dcterms:created xsi:type="dcterms:W3CDTF">2024-05-21T22:15:37Z</dcterms:created>
  <dcterms:modified xsi:type="dcterms:W3CDTF">2024-05-22T12:15:41Z</dcterms:modified>
</cp:coreProperties>
</file>